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5" r:id="rId5"/>
    <p:sldMasterId id="2147484065" r:id="rId6"/>
    <p:sldMasterId id="2147484017" r:id="rId7"/>
    <p:sldMasterId id="2147484029" r:id="rId8"/>
    <p:sldMasterId id="2147484041" r:id="rId9"/>
    <p:sldMasterId id="2147484053" r:id="rId10"/>
    <p:sldMasterId id="2147484092" r:id="rId11"/>
    <p:sldMasterId id="2147484079" r:id="rId12"/>
  </p:sldMasterIdLst>
  <p:notesMasterIdLst>
    <p:notesMasterId r:id="rId29"/>
  </p:notesMasterIdLst>
  <p:handoutMasterIdLst>
    <p:handoutMasterId r:id="rId30"/>
  </p:handoutMasterIdLst>
  <p:sldIdLst>
    <p:sldId id="431" r:id="rId13"/>
    <p:sldId id="433" r:id="rId14"/>
    <p:sldId id="432" r:id="rId15"/>
    <p:sldId id="438" r:id="rId16"/>
    <p:sldId id="434" r:id="rId17"/>
    <p:sldId id="435" r:id="rId18"/>
    <p:sldId id="436" r:id="rId19"/>
    <p:sldId id="441" r:id="rId20"/>
    <p:sldId id="442" r:id="rId21"/>
    <p:sldId id="443" r:id="rId22"/>
    <p:sldId id="447" r:id="rId23"/>
    <p:sldId id="445" r:id="rId24"/>
    <p:sldId id="446" r:id="rId25"/>
    <p:sldId id="448" r:id="rId26"/>
    <p:sldId id="449" r:id="rId27"/>
    <p:sldId id="45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2">
          <p15:clr>
            <a:srgbClr val="A4A3A4"/>
          </p15:clr>
        </p15:guide>
        <p15:guide id="2" pos="32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6A00"/>
    <a:srgbClr val="0285CA"/>
    <a:srgbClr val="0B6EC5"/>
    <a:srgbClr val="A2A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1" autoAdjust="0"/>
    <p:restoredTop sz="76421"/>
  </p:normalViewPr>
  <p:slideViewPr>
    <p:cSldViewPr snapToGrid="0" snapToObjects="1" showGuides="1">
      <p:cViewPr varScale="1">
        <p:scale>
          <a:sx n="59" d="100"/>
          <a:sy n="59" d="100"/>
        </p:scale>
        <p:origin x="2192" y="192"/>
      </p:cViewPr>
      <p:guideLst>
        <p:guide orient="horz" pos="1192"/>
        <p:guide pos="32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2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7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handoutMaster" Target="handoutMasters/handoutMaster1.xml"/><Relationship Id="rId8" Type="http://schemas.openxmlformats.org/officeDocument/2006/relationships/slideMaster" Target="slideMasters/slideMaster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0C841-A34D-0F44-B99C-434D0D484263}" type="datetimeFigureOut">
              <a:rPr lang="en-US" smtClean="0"/>
              <a:pPr/>
              <a:t>5/23/18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7D7A8-7AD1-D847-88F0-AC6D5D927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7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F55D3-CD27-9042-95C4-4762BDC1F504}" type="datetimeFigureOut">
              <a:rPr lang="en-US" smtClean="0"/>
              <a:pPr/>
              <a:t>5/23/18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1C36C-116C-BC4F-AAB9-02D408A4C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79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learn.genetics.utah.edu</a:t>
            </a:r>
            <a:r>
              <a:rPr lang="en-US" dirty="0"/>
              <a:t>/content/microbiome/intro/</a:t>
            </a:r>
          </a:p>
          <a:p>
            <a:r>
              <a:rPr lang="en-US" dirty="0"/>
              <a:t>https://</a:t>
            </a:r>
            <a:r>
              <a:rPr lang="en-US" dirty="0" err="1"/>
              <a:t>www.theatlantic.com</a:t>
            </a:r>
            <a:r>
              <a:rPr lang="en-US" dirty="0"/>
              <a:t>/technology/archive/2012/11/what-</a:t>
            </a:r>
            <a:r>
              <a:rPr lang="en-US" dirty="0" err="1"/>
              <a:t>dna</a:t>
            </a:r>
            <a:r>
              <a:rPr lang="en-US" dirty="0"/>
              <a:t>-actually-looks-like/265713/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3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endParaRPr lang="en-US" dirty="0"/>
          </a:p>
          <a:p>
            <a:r>
              <a:rPr lang="en-US" dirty="0"/>
              <a:t>Tab to complete</a:t>
            </a:r>
          </a:p>
          <a:p>
            <a:r>
              <a:rPr lang="en-US" dirty="0"/>
              <a:t>Have everyone watch me first and THEN try on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6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68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2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06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88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4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9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1348013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427" y="1030653"/>
            <a:ext cx="6812644" cy="2569798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6427" y="3886200"/>
            <a:ext cx="3528787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2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1586" y="1600200"/>
            <a:ext cx="8375650" cy="4830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797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1585" y="1600200"/>
            <a:ext cx="4090438" cy="4849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4736062" y="1600200"/>
            <a:ext cx="4090438" cy="4849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4086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1586" y="1600201"/>
            <a:ext cx="8374914" cy="431437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055" y="6061303"/>
            <a:ext cx="4129088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819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3211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05212" y="0"/>
            <a:ext cx="733878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77142" y="1030653"/>
            <a:ext cx="6667501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142" y="3886200"/>
            <a:ext cx="3528787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1411514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13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8582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2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780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94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8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9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74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768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96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7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068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26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420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8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66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982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41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542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36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535214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03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35112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092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518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45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521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41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941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199" y="0"/>
            <a:ext cx="3271157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13622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982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8A1B61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417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9778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216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30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236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64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626100" y="914400"/>
            <a:ext cx="3200400" cy="51736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072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57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199" y="0"/>
            <a:ext cx="3195053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91749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76986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574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498124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455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2896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974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47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917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89429" y="6023428"/>
            <a:ext cx="8454571" cy="8345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417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486400" y="0"/>
            <a:ext cx="36576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2437" y="0"/>
            <a:ext cx="4992062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870028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5683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199" y="0"/>
            <a:ext cx="3271157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921608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4572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77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766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475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643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103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1702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532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89429" y="6023428"/>
            <a:ext cx="8454571" cy="8345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250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486400" y="0"/>
            <a:ext cx="36576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3493" y="0"/>
            <a:ext cx="4992062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124942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002D7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030495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81563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4572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  <a:solidFill>
            <a:srgbClr val="002D72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6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38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72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9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2" r:id="rId5"/>
    <p:sldLayoutId id="2147484074" r:id="rId6"/>
    <p:sldLayoutId id="2147484013" r:id="rId7"/>
    <p:sldLayoutId id="2147484014" r:id="rId8"/>
    <p:sldLayoutId id="2147484015" r:id="rId9"/>
    <p:sldLayoutId id="2147484016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586" y="274638"/>
            <a:ext cx="8374914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586" y="1600200"/>
            <a:ext cx="8374914" cy="484051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878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2" r:id="rId5"/>
    <p:sldLayoutId id="2147484073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8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9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11" name="Picture 10" descr="bugs-0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6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4" r:id="rId5"/>
    <p:sldLayoutId id="2147484075" r:id="rId6"/>
    <p:sldLayoutId id="2147484025" r:id="rId7"/>
    <p:sldLayoutId id="2147484026" r:id="rId8"/>
    <p:sldLayoutId id="2147484027" r:id="rId9"/>
    <p:sldLayoutId id="2147484028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11" name="Picture 10" descr="bugs-0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4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6" r:id="rId5"/>
    <p:sldLayoutId id="2147484076" r:id="rId6"/>
    <p:sldLayoutId id="2147484037" r:id="rId7"/>
    <p:sldLayoutId id="2147484038" r:id="rId8"/>
    <p:sldLayoutId id="2147484039" r:id="rId9"/>
    <p:sldLayoutId id="2147484040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11" name="Picture 10" descr="bugs-0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3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8" r:id="rId5"/>
    <p:sldLayoutId id="2147484077" r:id="rId6"/>
    <p:sldLayoutId id="2147484049" r:id="rId7"/>
    <p:sldLayoutId id="2147484050" r:id="rId8"/>
    <p:sldLayoutId id="2147484051" r:id="rId9"/>
    <p:sldLayoutId id="2147484052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2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60" r:id="rId5"/>
    <p:sldLayoutId id="2147484078" r:id="rId6"/>
    <p:sldLayoutId id="2147484061" r:id="rId7"/>
    <p:sldLayoutId id="2147484062" r:id="rId8"/>
    <p:sldLayoutId id="2147484063" r:id="rId9"/>
    <p:sldLayoutId id="2147484064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0" y="-1"/>
            <a:ext cx="498124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FooterText_white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23" name="Picture 22" descr="bugs-02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6172200"/>
            <a:ext cx="960152" cy="5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1C4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bg1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0" y="-1"/>
            <a:ext cx="457200" cy="68580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FooterText_white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4" name="Picture 3" descr="bugs-0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6172200"/>
            <a:ext cx="960152" cy="5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1C4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bg1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tiff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4731B-68C4-FF48-85F2-AF2CEFB39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12B57-FB95-7C46-A454-174FA9B8AB97}"/>
              </a:ext>
            </a:extLst>
          </p:cNvPr>
          <p:cNvSpPr txBox="1"/>
          <p:nvPr/>
        </p:nvSpPr>
        <p:spPr>
          <a:xfrm>
            <a:off x="779780" y="2624809"/>
            <a:ext cx="804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Synthesis: hands-on exercise</a:t>
            </a:r>
          </a:p>
        </p:txBody>
      </p:sp>
    </p:spTree>
    <p:extLst>
      <p:ext uri="{BB962C8B-B14F-4D97-AF65-F5344CB8AC3E}">
        <p14:creationId xmlns:p14="http://schemas.microsoft.com/office/powerpoint/2010/main" val="141784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AF88597-FC0B-774B-8741-CCCDB7AF7D72}"/>
              </a:ext>
            </a:extLst>
          </p:cNvPr>
          <p:cNvSpPr/>
          <p:nvPr/>
        </p:nvSpPr>
        <p:spPr>
          <a:xfrm>
            <a:off x="2789758" y="3416050"/>
            <a:ext cx="1050347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411482-6377-9A42-BA03-50E5027B6EBA}"/>
              </a:ext>
            </a:extLst>
          </p:cNvPr>
          <p:cNvSpPr/>
          <p:nvPr/>
        </p:nvSpPr>
        <p:spPr>
          <a:xfrm>
            <a:off x="7772637" y="2220334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0FE248-CBF7-8740-8367-EC877EF86715}"/>
              </a:ext>
            </a:extLst>
          </p:cNvPr>
          <p:cNvSpPr/>
          <p:nvPr/>
        </p:nvSpPr>
        <p:spPr>
          <a:xfrm>
            <a:off x="7772637" y="3415760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C37B2E-F4AB-A74F-802B-BDC7E4029662}"/>
              </a:ext>
            </a:extLst>
          </p:cNvPr>
          <p:cNvSpPr/>
          <p:nvPr/>
        </p:nvSpPr>
        <p:spPr>
          <a:xfrm>
            <a:off x="7772637" y="4614086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DE1DB-CCDE-6540-955E-1C806C101704}"/>
              </a:ext>
            </a:extLst>
          </p:cNvPr>
          <p:cNvSpPr/>
          <p:nvPr/>
        </p:nvSpPr>
        <p:spPr>
          <a:xfrm>
            <a:off x="355240" y="3416050"/>
            <a:ext cx="105034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F7A8ADB-1F04-2247-8D1A-E4E76673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5" y="243699"/>
            <a:ext cx="7885057" cy="703937"/>
          </a:xfrm>
        </p:spPr>
        <p:txBody>
          <a:bodyPr/>
          <a:lstStyle/>
          <a:p>
            <a:r>
              <a:rPr lang="en-US" dirty="0"/>
              <a:t>The exercise: an overview</a:t>
            </a:r>
          </a:p>
        </p:txBody>
      </p:sp>
      <p:sp>
        <p:nvSpPr>
          <p:cNvPr id="4" name="Snip Same Side Corner Rectangle 3">
            <a:extLst>
              <a:ext uri="{FF2B5EF4-FFF2-40B4-BE49-F238E27FC236}">
                <a16:creationId xmlns:a16="http://schemas.microsoft.com/office/drawing/2014/main" id="{A9C71608-52B8-FE41-80B3-BE8CC054CAEE}"/>
              </a:ext>
            </a:extLst>
          </p:cNvPr>
          <p:cNvSpPr/>
          <p:nvPr/>
        </p:nvSpPr>
        <p:spPr>
          <a:xfrm rot="5400000">
            <a:off x="855139" y="863313"/>
            <a:ext cx="875615" cy="1800418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A7C1-CC12-914D-8F4A-10B14D68A3A1}"/>
              </a:ext>
            </a:extLst>
          </p:cNvPr>
          <p:cNvSpPr txBox="1"/>
          <p:nvPr/>
        </p:nvSpPr>
        <p:spPr>
          <a:xfrm>
            <a:off x="447751" y="1454247"/>
            <a:ext cx="1672253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C7415-008E-0E42-9E94-39A79C500479}"/>
              </a:ext>
            </a:extLst>
          </p:cNvPr>
          <p:cNvSpPr txBox="1"/>
          <p:nvPr/>
        </p:nvSpPr>
        <p:spPr>
          <a:xfrm>
            <a:off x="392737" y="3539161"/>
            <a:ext cx="107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 raw 16S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1059B-3E17-F34D-A3AE-6B9BC97337F5}"/>
              </a:ext>
            </a:extLst>
          </p:cNvPr>
          <p:cNvSpPr txBox="1"/>
          <p:nvPr/>
        </p:nvSpPr>
        <p:spPr>
          <a:xfrm>
            <a:off x="1654554" y="3539161"/>
            <a:ext cx="114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prepare reads for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877B5-A4D7-5E4C-AF0E-94B2A07A7970}"/>
              </a:ext>
            </a:extLst>
          </p:cNvPr>
          <p:cNvSpPr txBox="1"/>
          <p:nvPr/>
        </p:nvSpPr>
        <p:spPr>
          <a:xfrm>
            <a:off x="2859839" y="3539161"/>
            <a:ext cx="13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combine paired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F2EBD-9C18-364F-9935-5E4EFAD32434}"/>
              </a:ext>
            </a:extLst>
          </p:cNvPr>
          <p:cNvSpPr txBox="1"/>
          <p:nvPr/>
        </p:nvSpPr>
        <p:spPr>
          <a:xfrm>
            <a:off x="3997611" y="3431438"/>
            <a:ext cx="1182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identify unique AND n&gt;1,</a:t>
            </a:r>
          </a:p>
          <a:p>
            <a:r>
              <a:rPr lang="en-US" sz="1600" dirty="0"/>
              <a:t>sequences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8000E-CCF4-6543-BAFC-4ED5F6ECE802}"/>
              </a:ext>
            </a:extLst>
          </p:cNvPr>
          <p:cNvSpPr txBox="1"/>
          <p:nvPr/>
        </p:nvSpPr>
        <p:spPr>
          <a:xfrm>
            <a:off x="5425552" y="3662271"/>
            <a:ext cx="97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cluster OTUs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AB5AA9-6E66-634F-8D11-F6522D7B6E9C}"/>
              </a:ext>
            </a:extLst>
          </p:cNvPr>
          <p:cNvSpPr/>
          <p:nvPr/>
        </p:nvSpPr>
        <p:spPr>
          <a:xfrm>
            <a:off x="1594830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50EF86-140B-F54F-8239-C476B4735082}"/>
              </a:ext>
            </a:extLst>
          </p:cNvPr>
          <p:cNvSpPr/>
          <p:nvPr/>
        </p:nvSpPr>
        <p:spPr>
          <a:xfrm>
            <a:off x="3984686" y="3416050"/>
            <a:ext cx="1194929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45612F-BF75-CF43-8B44-1D063CE92733}"/>
              </a:ext>
            </a:extLst>
          </p:cNvPr>
          <p:cNvSpPr/>
          <p:nvPr/>
        </p:nvSpPr>
        <p:spPr>
          <a:xfrm>
            <a:off x="5305908" y="3423853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06C02-C7AC-2445-992A-70E0C9A59481}"/>
              </a:ext>
            </a:extLst>
          </p:cNvPr>
          <p:cNvSpPr txBox="1"/>
          <p:nvPr/>
        </p:nvSpPr>
        <p:spPr>
          <a:xfrm>
            <a:off x="6514123" y="4216640"/>
            <a:ext cx="114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assign taxonomy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E81A6D-C167-D143-B595-35E2D648C208}"/>
              </a:ext>
            </a:extLst>
          </p:cNvPr>
          <p:cNvSpPr/>
          <p:nvPr/>
        </p:nvSpPr>
        <p:spPr>
          <a:xfrm>
            <a:off x="6514122" y="3985807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F60F2-94DE-AF42-8204-BDF4B66FE3D5}"/>
              </a:ext>
            </a:extLst>
          </p:cNvPr>
          <p:cNvSpPr txBox="1"/>
          <p:nvPr/>
        </p:nvSpPr>
        <p:spPr>
          <a:xfrm>
            <a:off x="6734459" y="2850169"/>
            <a:ext cx="81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OTU count table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6B7C07-95AB-9C4F-B6D5-9491096EBD34}"/>
              </a:ext>
            </a:extLst>
          </p:cNvPr>
          <p:cNvSpPr/>
          <p:nvPr/>
        </p:nvSpPr>
        <p:spPr>
          <a:xfrm>
            <a:off x="6496715" y="2751140"/>
            <a:ext cx="1084201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1CEE8-652A-4D43-A006-8B70E7458FB3}"/>
              </a:ext>
            </a:extLst>
          </p:cNvPr>
          <p:cNvSpPr txBox="1"/>
          <p:nvPr/>
        </p:nvSpPr>
        <p:spPr>
          <a:xfrm>
            <a:off x="2824798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FLASh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9AAA2-1B4F-BB4A-A4D7-C54F61504C4B}"/>
              </a:ext>
            </a:extLst>
          </p:cNvPr>
          <p:cNvSpPr txBox="1"/>
          <p:nvPr/>
        </p:nvSpPr>
        <p:spPr>
          <a:xfrm>
            <a:off x="4018865" y="300187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F2EEE-6B60-2F43-ACAC-B182F4EE3CBD}"/>
              </a:ext>
            </a:extLst>
          </p:cNvPr>
          <p:cNvSpPr txBox="1"/>
          <p:nvPr/>
        </p:nvSpPr>
        <p:spPr>
          <a:xfrm>
            <a:off x="1640776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linux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8BAA94-BC65-3042-9F3A-98ED173212E4}"/>
              </a:ext>
            </a:extLst>
          </p:cNvPr>
          <p:cNvSpPr txBox="1"/>
          <p:nvPr/>
        </p:nvSpPr>
        <p:spPr>
          <a:xfrm>
            <a:off x="332376" y="2724871"/>
            <a:ext cx="148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Diab</a:t>
            </a: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r>
              <a:rPr lang="en-US" b="1" dirty="0">
                <a:solidFill>
                  <a:schemeClr val="accent1"/>
                </a:solidFill>
              </a:rPr>
              <a:t>immune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057561-36A5-0E45-BF48-8B4B39049FAD}"/>
              </a:ext>
            </a:extLst>
          </p:cNvPr>
          <p:cNvSpPr txBox="1"/>
          <p:nvPr/>
        </p:nvSpPr>
        <p:spPr>
          <a:xfrm>
            <a:off x="6460139" y="233592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081A9-BD4C-9C4D-94EF-FA4795C0F60E}"/>
              </a:ext>
            </a:extLst>
          </p:cNvPr>
          <p:cNvSpPr txBox="1"/>
          <p:nvPr/>
        </p:nvSpPr>
        <p:spPr>
          <a:xfrm>
            <a:off x="6484272" y="5072574"/>
            <a:ext cx="124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rdp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  <a:p>
            <a:r>
              <a:rPr lang="en-US" b="1" dirty="0">
                <a:solidFill>
                  <a:schemeClr val="accent1"/>
                </a:solidFill>
              </a:rPr>
              <a:t>classifier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3F8EB0-B893-BE49-8BAC-4183CD19725F}"/>
              </a:ext>
            </a:extLst>
          </p:cNvPr>
          <p:cNvSpPr txBox="1"/>
          <p:nvPr/>
        </p:nvSpPr>
        <p:spPr>
          <a:xfrm>
            <a:off x="7782553" y="2385600"/>
            <a:ext cx="119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relative abundance table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12B96F-78FC-3D49-9112-4A7D31F019AF}"/>
              </a:ext>
            </a:extLst>
          </p:cNvPr>
          <p:cNvSpPr txBox="1"/>
          <p:nvPr/>
        </p:nvSpPr>
        <p:spPr>
          <a:xfrm>
            <a:off x="7819129" y="3544450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alpha diversity</a:t>
            </a:r>
          </a:p>
          <a:p>
            <a:r>
              <a:rPr lang="en-US" sz="1600" dirty="0"/>
              <a:t>plot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C9F484-A31C-0744-A736-5B963734D991}"/>
              </a:ext>
            </a:extLst>
          </p:cNvPr>
          <p:cNvSpPr txBox="1"/>
          <p:nvPr/>
        </p:nvSpPr>
        <p:spPr>
          <a:xfrm>
            <a:off x="7852983" y="4746784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beta diversity plot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0D9715-F548-CC46-8868-30C7AAB60CBC}"/>
              </a:ext>
            </a:extLst>
          </p:cNvPr>
          <p:cNvSpPr txBox="1"/>
          <p:nvPr/>
        </p:nvSpPr>
        <p:spPr>
          <a:xfrm>
            <a:off x="7711774" y="1495191"/>
            <a:ext cx="131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metaseqR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 err="1">
                <a:solidFill>
                  <a:schemeClr val="accent1"/>
                </a:solidFill>
              </a:rPr>
              <a:t>phyloseq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CA71ED-F41F-EB4B-9E63-14C83A916B40}"/>
              </a:ext>
            </a:extLst>
          </p:cNvPr>
          <p:cNvSpPr txBox="1"/>
          <p:nvPr/>
        </p:nvSpPr>
        <p:spPr>
          <a:xfrm>
            <a:off x="5277652" y="3001870"/>
            <a:ext cx="107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6467E-C50E-184C-9DC2-220D2D9288CC}"/>
              </a:ext>
            </a:extLst>
          </p:cNvPr>
          <p:cNvCxnSpPr>
            <a:cxnSpLocks/>
          </p:cNvCxnSpPr>
          <p:nvPr/>
        </p:nvCxnSpPr>
        <p:spPr>
          <a:xfrm>
            <a:off x="877824" y="2220334"/>
            <a:ext cx="0" cy="43005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65FB305-F7A8-CC4A-839F-22085AC450D1}"/>
              </a:ext>
            </a:extLst>
          </p:cNvPr>
          <p:cNvSpPr txBox="1"/>
          <p:nvPr/>
        </p:nvSpPr>
        <p:spPr>
          <a:xfrm>
            <a:off x="2789758" y="4553722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pair reads with for loop</a:t>
            </a:r>
          </a:p>
          <a:p>
            <a:r>
              <a:rPr lang="en-US" dirty="0"/>
              <a:t>• convert </a:t>
            </a:r>
            <a:r>
              <a:rPr lang="en-US" dirty="0" err="1"/>
              <a:t>fastq</a:t>
            </a:r>
            <a:r>
              <a:rPr lang="en-US" dirty="0"/>
              <a:t> to </a:t>
            </a:r>
            <a:r>
              <a:rPr lang="en-US" dirty="0" err="1"/>
              <a:t>fasta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8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B411482-6377-9A42-BA03-50E5027B6EBA}"/>
              </a:ext>
            </a:extLst>
          </p:cNvPr>
          <p:cNvSpPr/>
          <p:nvPr/>
        </p:nvSpPr>
        <p:spPr>
          <a:xfrm>
            <a:off x="7772637" y="2220334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0FE248-CBF7-8740-8367-EC877EF86715}"/>
              </a:ext>
            </a:extLst>
          </p:cNvPr>
          <p:cNvSpPr/>
          <p:nvPr/>
        </p:nvSpPr>
        <p:spPr>
          <a:xfrm>
            <a:off x="7772637" y="3415760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C37B2E-F4AB-A74F-802B-BDC7E4029662}"/>
              </a:ext>
            </a:extLst>
          </p:cNvPr>
          <p:cNvSpPr/>
          <p:nvPr/>
        </p:nvSpPr>
        <p:spPr>
          <a:xfrm>
            <a:off x="7772637" y="4614086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DE1DB-CCDE-6540-955E-1C806C101704}"/>
              </a:ext>
            </a:extLst>
          </p:cNvPr>
          <p:cNvSpPr/>
          <p:nvPr/>
        </p:nvSpPr>
        <p:spPr>
          <a:xfrm>
            <a:off x="355240" y="3416050"/>
            <a:ext cx="105034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F7A8ADB-1F04-2247-8D1A-E4E76673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5" y="243699"/>
            <a:ext cx="7885057" cy="703937"/>
          </a:xfrm>
        </p:spPr>
        <p:txBody>
          <a:bodyPr/>
          <a:lstStyle/>
          <a:p>
            <a:r>
              <a:rPr lang="en-US" dirty="0"/>
              <a:t>The exercise: an overview</a:t>
            </a:r>
          </a:p>
        </p:txBody>
      </p:sp>
      <p:sp>
        <p:nvSpPr>
          <p:cNvPr id="4" name="Snip Same Side Corner Rectangle 3">
            <a:extLst>
              <a:ext uri="{FF2B5EF4-FFF2-40B4-BE49-F238E27FC236}">
                <a16:creationId xmlns:a16="http://schemas.microsoft.com/office/drawing/2014/main" id="{A9C71608-52B8-FE41-80B3-BE8CC054CAEE}"/>
              </a:ext>
            </a:extLst>
          </p:cNvPr>
          <p:cNvSpPr/>
          <p:nvPr/>
        </p:nvSpPr>
        <p:spPr>
          <a:xfrm rot="5400000">
            <a:off x="855139" y="863313"/>
            <a:ext cx="875615" cy="1800418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A7C1-CC12-914D-8F4A-10B14D68A3A1}"/>
              </a:ext>
            </a:extLst>
          </p:cNvPr>
          <p:cNvSpPr txBox="1"/>
          <p:nvPr/>
        </p:nvSpPr>
        <p:spPr>
          <a:xfrm>
            <a:off x="447751" y="1454247"/>
            <a:ext cx="1672253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C7415-008E-0E42-9E94-39A79C500479}"/>
              </a:ext>
            </a:extLst>
          </p:cNvPr>
          <p:cNvSpPr txBox="1"/>
          <p:nvPr/>
        </p:nvSpPr>
        <p:spPr>
          <a:xfrm>
            <a:off x="392737" y="3539161"/>
            <a:ext cx="107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 raw 16S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1059B-3E17-F34D-A3AE-6B9BC97337F5}"/>
              </a:ext>
            </a:extLst>
          </p:cNvPr>
          <p:cNvSpPr txBox="1"/>
          <p:nvPr/>
        </p:nvSpPr>
        <p:spPr>
          <a:xfrm>
            <a:off x="1654554" y="3539161"/>
            <a:ext cx="114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prepare reads for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877B5-A4D7-5E4C-AF0E-94B2A07A7970}"/>
              </a:ext>
            </a:extLst>
          </p:cNvPr>
          <p:cNvSpPr txBox="1"/>
          <p:nvPr/>
        </p:nvSpPr>
        <p:spPr>
          <a:xfrm>
            <a:off x="2859839" y="3539161"/>
            <a:ext cx="13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combine paired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F2EBD-9C18-364F-9935-5E4EFAD32434}"/>
              </a:ext>
            </a:extLst>
          </p:cNvPr>
          <p:cNvSpPr txBox="1"/>
          <p:nvPr/>
        </p:nvSpPr>
        <p:spPr>
          <a:xfrm>
            <a:off x="3997611" y="3431438"/>
            <a:ext cx="1182004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identify unique AND n&gt;1,</a:t>
            </a:r>
          </a:p>
          <a:p>
            <a:r>
              <a:rPr lang="en-US" sz="1600" dirty="0"/>
              <a:t>sequences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8000E-CCF4-6543-BAFC-4ED5F6ECE802}"/>
              </a:ext>
            </a:extLst>
          </p:cNvPr>
          <p:cNvSpPr txBox="1"/>
          <p:nvPr/>
        </p:nvSpPr>
        <p:spPr>
          <a:xfrm>
            <a:off x="5425552" y="3662271"/>
            <a:ext cx="97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cluster OTUs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AB5AA9-6E66-634F-8D11-F6522D7B6E9C}"/>
              </a:ext>
            </a:extLst>
          </p:cNvPr>
          <p:cNvSpPr/>
          <p:nvPr/>
        </p:nvSpPr>
        <p:spPr>
          <a:xfrm>
            <a:off x="1594830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F88597-FC0B-774B-8741-CCCDB7AF7D72}"/>
              </a:ext>
            </a:extLst>
          </p:cNvPr>
          <p:cNvSpPr/>
          <p:nvPr/>
        </p:nvSpPr>
        <p:spPr>
          <a:xfrm>
            <a:off x="2789758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50EF86-140B-F54F-8239-C476B4735082}"/>
              </a:ext>
            </a:extLst>
          </p:cNvPr>
          <p:cNvSpPr/>
          <p:nvPr/>
        </p:nvSpPr>
        <p:spPr>
          <a:xfrm>
            <a:off x="3984686" y="3416050"/>
            <a:ext cx="1194929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45612F-BF75-CF43-8B44-1D063CE92733}"/>
              </a:ext>
            </a:extLst>
          </p:cNvPr>
          <p:cNvSpPr/>
          <p:nvPr/>
        </p:nvSpPr>
        <p:spPr>
          <a:xfrm>
            <a:off x="5305908" y="3423853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06C02-C7AC-2445-992A-70E0C9A59481}"/>
              </a:ext>
            </a:extLst>
          </p:cNvPr>
          <p:cNvSpPr txBox="1"/>
          <p:nvPr/>
        </p:nvSpPr>
        <p:spPr>
          <a:xfrm>
            <a:off x="6514123" y="4216640"/>
            <a:ext cx="114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assign taxonomy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E81A6D-C167-D143-B595-35E2D648C208}"/>
              </a:ext>
            </a:extLst>
          </p:cNvPr>
          <p:cNvSpPr/>
          <p:nvPr/>
        </p:nvSpPr>
        <p:spPr>
          <a:xfrm>
            <a:off x="6514122" y="3985807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F60F2-94DE-AF42-8204-BDF4B66FE3D5}"/>
              </a:ext>
            </a:extLst>
          </p:cNvPr>
          <p:cNvSpPr txBox="1"/>
          <p:nvPr/>
        </p:nvSpPr>
        <p:spPr>
          <a:xfrm>
            <a:off x="6734459" y="2850169"/>
            <a:ext cx="81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OTU count table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6B7C07-95AB-9C4F-B6D5-9491096EBD34}"/>
              </a:ext>
            </a:extLst>
          </p:cNvPr>
          <p:cNvSpPr/>
          <p:nvPr/>
        </p:nvSpPr>
        <p:spPr>
          <a:xfrm>
            <a:off x="6496715" y="2751140"/>
            <a:ext cx="1084201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1CEE8-652A-4D43-A006-8B70E7458FB3}"/>
              </a:ext>
            </a:extLst>
          </p:cNvPr>
          <p:cNvSpPr txBox="1"/>
          <p:nvPr/>
        </p:nvSpPr>
        <p:spPr>
          <a:xfrm>
            <a:off x="2824798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FLASh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9AAA2-1B4F-BB4A-A4D7-C54F61504C4B}"/>
              </a:ext>
            </a:extLst>
          </p:cNvPr>
          <p:cNvSpPr txBox="1"/>
          <p:nvPr/>
        </p:nvSpPr>
        <p:spPr>
          <a:xfrm>
            <a:off x="4018865" y="300187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F2EEE-6B60-2F43-ACAC-B182F4EE3CBD}"/>
              </a:ext>
            </a:extLst>
          </p:cNvPr>
          <p:cNvSpPr txBox="1"/>
          <p:nvPr/>
        </p:nvSpPr>
        <p:spPr>
          <a:xfrm>
            <a:off x="1640776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linux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8BAA94-BC65-3042-9F3A-98ED173212E4}"/>
              </a:ext>
            </a:extLst>
          </p:cNvPr>
          <p:cNvSpPr txBox="1"/>
          <p:nvPr/>
        </p:nvSpPr>
        <p:spPr>
          <a:xfrm>
            <a:off x="332376" y="2724871"/>
            <a:ext cx="148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Diab</a:t>
            </a: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r>
              <a:rPr lang="en-US" b="1" dirty="0">
                <a:solidFill>
                  <a:schemeClr val="accent1"/>
                </a:solidFill>
              </a:rPr>
              <a:t>immune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057561-36A5-0E45-BF48-8B4B39049FAD}"/>
              </a:ext>
            </a:extLst>
          </p:cNvPr>
          <p:cNvSpPr txBox="1"/>
          <p:nvPr/>
        </p:nvSpPr>
        <p:spPr>
          <a:xfrm>
            <a:off x="6460139" y="233592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081A9-BD4C-9C4D-94EF-FA4795C0F60E}"/>
              </a:ext>
            </a:extLst>
          </p:cNvPr>
          <p:cNvSpPr txBox="1"/>
          <p:nvPr/>
        </p:nvSpPr>
        <p:spPr>
          <a:xfrm>
            <a:off x="6484272" y="5072574"/>
            <a:ext cx="124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rdp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  <a:p>
            <a:r>
              <a:rPr lang="en-US" b="1" dirty="0">
                <a:solidFill>
                  <a:schemeClr val="accent1"/>
                </a:solidFill>
              </a:rPr>
              <a:t>classifier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3F8EB0-B893-BE49-8BAC-4183CD19725F}"/>
              </a:ext>
            </a:extLst>
          </p:cNvPr>
          <p:cNvSpPr txBox="1"/>
          <p:nvPr/>
        </p:nvSpPr>
        <p:spPr>
          <a:xfrm>
            <a:off x="7782553" y="2385600"/>
            <a:ext cx="119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relative abundance table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12B96F-78FC-3D49-9112-4A7D31F019AF}"/>
              </a:ext>
            </a:extLst>
          </p:cNvPr>
          <p:cNvSpPr txBox="1"/>
          <p:nvPr/>
        </p:nvSpPr>
        <p:spPr>
          <a:xfrm>
            <a:off x="7819129" y="3544450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alpha diversity</a:t>
            </a:r>
          </a:p>
          <a:p>
            <a:r>
              <a:rPr lang="en-US" sz="1600" dirty="0"/>
              <a:t>plot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C9F484-A31C-0744-A736-5B963734D991}"/>
              </a:ext>
            </a:extLst>
          </p:cNvPr>
          <p:cNvSpPr txBox="1"/>
          <p:nvPr/>
        </p:nvSpPr>
        <p:spPr>
          <a:xfrm>
            <a:off x="7852983" y="4746784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beta diversity plot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0D9715-F548-CC46-8868-30C7AAB60CBC}"/>
              </a:ext>
            </a:extLst>
          </p:cNvPr>
          <p:cNvSpPr txBox="1"/>
          <p:nvPr/>
        </p:nvSpPr>
        <p:spPr>
          <a:xfrm>
            <a:off x="7711774" y="1495191"/>
            <a:ext cx="131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metaseqR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 err="1">
                <a:solidFill>
                  <a:schemeClr val="accent1"/>
                </a:solidFill>
              </a:rPr>
              <a:t>phyloseq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CA71ED-F41F-EB4B-9E63-14C83A916B40}"/>
              </a:ext>
            </a:extLst>
          </p:cNvPr>
          <p:cNvSpPr txBox="1"/>
          <p:nvPr/>
        </p:nvSpPr>
        <p:spPr>
          <a:xfrm>
            <a:off x="5277652" y="3001870"/>
            <a:ext cx="107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6467E-C50E-184C-9DC2-220D2D9288CC}"/>
              </a:ext>
            </a:extLst>
          </p:cNvPr>
          <p:cNvCxnSpPr>
            <a:cxnSpLocks/>
          </p:cNvCxnSpPr>
          <p:nvPr/>
        </p:nvCxnSpPr>
        <p:spPr>
          <a:xfrm>
            <a:off x="877824" y="2220334"/>
            <a:ext cx="0" cy="43005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E87AEEE-2154-1143-95A9-BBADF331FF7A}"/>
              </a:ext>
            </a:extLst>
          </p:cNvPr>
          <p:cNvSpPr txBox="1"/>
          <p:nvPr/>
        </p:nvSpPr>
        <p:spPr>
          <a:xfrm>
            <a:off x="3514718" y="4600991"/>
            <a:ext cx="2201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pool all samples</a:t>
            </a:r>
          </a:p>
          <a:p>
            <a:r>
              <a:rPr lang="en-US" dirty="0"/>
              <a:t>• remove duplicates</a:t>
            </a:r>
          </a:p>
          <a:p>
            <a:r>
              <a:rPr lang="en-US" dirty="0"/>
              <a:t>• remove singletons</a:t>
            </a:r>
          </a:p>
        </p:txBody>
      </p:sp>
    </p:spTree>
    <p:extLst>
      <p:ext uri="{BB962C8B-B14F-4D97-AF65-F5344CB8AC3E}">
        <p14:creationId xmlns:p14="http://schemas.microsoft.com/office/powerpoint/2010/main" val="1244290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45612F-BF75-CF43-8B44-1D063CE92733}"/>
              </a:ext>
            </a:extLst>
          </p:cNvPr>
          <p:cNvSpPr/>
          <p:nvPr/>
        </p:nvSpPr>
        <p:spPr>
          <a:xfrm>
            <a:off x="5305908" y="3423853"/>
            <a:ext cx="1050347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411482-6377-9A42-BA03-50E5027B6EBA}"/>
              </a:ext>
            </a:extLst>
          </p:cNvPr>
          <p:cNvSpPr/>
          <p:nvPr/>
        </p:nvSpPr>
        <p:spPr>
          <a:xfrm>
            <a:off x="7772637" y="2220334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0FE248-CBF7-8740-8367-EC877EF86715}"/>
              </a:ext>
            </a:extLst>
          </p:cNvPr>
          <p:cNvSpPr/>
          <p:nvPr/>
        </p:nvSpPr>
        <p:spPr>
          <a:xfrm>
            <a:off x="7772637" y="3415760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C37B2E-F4AB-A74F-802B-BDC7E4029662}"/>
              </a:ext>
            </a:extLst>
          </p:cNvPr>
          <p:cNvSpPr/>
          <p:nvPr/>
        </p:nvSpPr>
        <p:spPr>
          <a:xfrm>
            <a:off x="7772637" y="4614086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DE1DB-CCDE-6540-955E-1C806C101704}"/>
              </a:ext>
            </a:extLst>
          </p:cNvPr>
          <p:cNvSpPr/>
          <p:nvPr/>
        </p:nvSpPr>
        <p:spPr>
          <a:xfrm>
            <a:off x="355240" y="3416050"/>
            <a:ext cx="105034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F7A8ADB-1F04-2247-8D1A-E4E76673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5" y="243699"/>
            <a:ext cx="7885057" cy="703937"/>
          </a:xfrm>
        </p:spPr>
        <p:txBody>
          <a:bodyPr/>
          <a:lstStyle/>
          <a:p>
            <a:r>
              <a:rPr lang="en-US" dirty="0"/>
              <a:t>The exercise: an overview</a:t>
            </a:r>
          </a:p>
        </p:txBody>
      </p:sp>
      <p:sp>
        <p:nvSpPr>
          <p:cNvPr id="4" name="Snip Same Side Corner Rectangle 3">
            <a:extLst>
              <a:ext uri="{FF2B5EF4-FFF2-40B4-BE49-F238E27FC236}">
                <a16:creationId xmlns:a16="http://schemas.microsoft.com/office/drawing/2014/main" id="{A9C71608-52B8-FE41-80B3-BE8CC054CAEE}"/>
              </a:ext>
            </a:extLst>
          </p:cNvPr>
          <p:cNvSpPr/>
          <p:nvPr/>
        </p:nvSpPr>
        <p:spPr>
          <a:xfrm rot="5400000">
            <a:off x="855139" y="863313"/>
            <a:ext cx="875615" cy="1800418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A7C1-CC12-914D-8F4A-10B14D68A3A1}"/>
              </a:ext>
            </a:extLst>
          </p:cNvPr>
          <p:cNvSpPr txBox="1"/>
          <p:nvPr/>
        </p:nvSpPr>
        <p:spPr>
          <a:xfrm>
            <a:off x="447751" y="1454247"/>
            <a:ext cx="1672253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C7415-008E-0E42-9E94-39A79C500479}"/>
              </a:ext>
            </a:extLst>
          </p:cNvPr>
          <p:cNvSpPr txBox="1"/>
          <p:nvPr/>
        </p:nvSpPr>
        <p:spPr>
          <a:xfrm>
            <a:off x="392737" y="3539161"/>
            <a:ext cx="107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 raw 16S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1059B-3E17-F34D-A3AE-6B9BC97337F5}"/>
              </a:ext>
            </a:extLst>
          </p:cNvPr>
          <p:cNvSpPr txBox="1"/>
          <p:nvPr/>
        </p:nvSpPr>
        <p:spPr>
          <a:xfrm>
            <a:off x="1654554" y="3539161"/>
            <a:ext cx="114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prepare reads for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877B5-A4D7-5E4C-AF0E-94B2A07A7970}"/>
              </a:ext>
            </a:extLst>
          </p:cNvPr>
          <p:cNvSpPr txBox="1"/>
          <p:nvPr/>
        </p:nvSpPr>
        <p:spPr>
          <a:xfrm>
            <a:off x="2859839" y="3539161"/>
            <a:ext cx="13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combine paired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F2EBD-9C18-364F-9935-5E4EFAD32434}"/>
              </a:ext>
            </a:extLst>
          </p:cNvPr>
          <p:cNvSpPr txBox="1"/>
          <p:nvPr/>
        </p:nvSpPr>
        <p:spPr>
          <a:xfrm>
            <a:off x="3997611" y="3431438"/>
            <a:ext cx="1182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identify unique AND n&gt;1,</a:t>
            </a:r>
          </a:p>
          <a:p>
            <a:r>
              <a:rPr lang="en-US" sz="1600" dirty="0"/>
              <a:t>sequences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8000E-CCF4-6543-BAFC-4ED5F6ECE802}"/>
              </a:ext>
            </a:extLst>
          </p:cNvPr>
          <p:cNvSpPr txBox="1"/>
          <p:nvPr/>
        </p:nvSpPr>
        <p:spPr>
          <a:xfrm>
            <a:off x="5425552" y="3662271"/>
            <a:ext cx="97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cluster OTUs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AB5AA9-6E66-634F-8D11-F6522D7B6E9C}"/>
              </a:ext>
            </a:extLst>
          </p:cNvPr>
          <p:cNvSpPr/>
          <p:nvPr/>
        </p:nvSpPr>
        <p:spPr>
          <a:xfrm>
            <a:off x="1594830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F88597-FC0B-774B-8741-CCCDB7AF7D72}"/>
              </a:ext>
            </a:extLst>
          </p:cNvPr>
          <p:cNvSpPr/>
          <p:nvPr/>
        </p:nvSpPr>
        <p:spPr>
          <a:xfrm>
            <a:off x="2789758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50EF86-140B-F54F-8239-C476B4735082}"/>
              </a:ext>
            </a:extLst>
          </p:cNvPr>
          <p:cNvSpPr/>
          <p:nvPr/>
        </p:nvSpPr>
        <p:spPr>
          <a:xfrm>
            <a:off x="3984686" y="3416050"/>
            <a:ext cx="1194929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06C02-C7AC-2445-992A-70E0C9A59481}"/>
              </a:ext>
            </a:extLst>
          </p:cNvPr>
          <p:cNvSpPr txBox="1"/>
          <p:nvPr/>
        </p:nvSpPr>
        <p:spPr>
          <a:xfrm>
            <a:off x="6514123" y="4216640"/>
            <a:ext cx="114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assign taxonomy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E81A6D-C167-D143-B595-35E2D648C208}"/>
              </a:ext>
            </a:extLst>
          </p:cNvPr>
          <p:cNvSpPr/>
          <p:nvPr/>
        </p:nvSpPr>
        <p:spPr>
          <a:xfrm>
            <a:off x="6514122" y="3985807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F60F2-94DE-AF42-8204-BDF4B66FE3D5}"/>
              </a:ext>
            </a:extLst>
          </p:cNvPr>
          <p:cNvSpPr txBox="1"/>
          <p:nvPr/>
        </p:nvSpPr>
        <p:spPr>
          <a:xfrm>
            <a:off x="6734459" y="2850169"/>
            <a:ext cx="81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OTU count table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6B7C07-95AB-9C4F-B6D5-9491096EBD34}"/>
              </a:ext>
            </a:extLst>
          </p:cNvPr>
          <p:cNvSpPr/>
          <p:nvPr/>
        </p:nvSpPr>
        <p:spPr>
          <a:xfrm>
            <a:off x="6496715" y="2751140"/>
            <a:ext cx="1084201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1CEE8-652A-4D43-A006-8B70E7458FB3}"/>
              </a:ext>
            </a:extLst>
          </p:cNvPr>
          <p:cNvSpPr txBox="1"/>
          <p:nvPr/>
        </p:nvSpPr>
        <p:spPr>
          <a:xfrm>
            <a:off x="2824798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FLASh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9AAA2-1B4F-BB4A-A4D7-C54F61504C4B}"/>
              </a:ext>
            </a:extLst>
          </p:cNvPr>
          <p:cNvSpPr txBox="1"/>
          <p:nvPr/>
        </p:nvSpPr>
        <p:spPr>
          <a:xfrm>
            <a:off x="4018865" y="300187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F2EEE-6B60-2F43-ACAC-B182F4EE3CBD}"/>
              </a:ext>
            </a:extLst>
          </p:cNvPr>
          <p:cNvSpPr txBox="1"/>
          <p:nvPr/>
        </p:nvSpPr>
        <p:spPr>
          <a:xfrm>
            <a:off x="1640776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linux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8BAA94-BC65-3042-9F3A-98ED173212E4}"/>
              </a:ext>
            </a:extLst>
          </p:cNvPr>
          <p:cNvSpPr txBox="1"/>
          <p:nvPr/>
        </p:nvSpPr>
        <p:spPr>
          <a:xfrm>
            <a:off x="332376" y="2724871"/>
            <a:ext cx="148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Diab</a:t>
            </a: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r>
              <a:rPr lang="en-US" b="1" dirty="0">
                <a:solidFill>
                  <a:schemeClr val="accent1"/>
                </a:solidFill>
              </a:rPr>
              <a:t>immune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057561-36A5-0E45-BF48-8B4B39049FAD}"/>
              </a:ext>
            </a:extLst>
          </p:cNvPr>
          <p:cNvSpPr txBox="1"/>
          <p:nvPr/>
        </p:nvSpPr>
        <p:spPr>
          <a:xfrm>
            <a:off x="6460139" y="233592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081A9-BD4C-9C4D-94EF-FA4795C0F60E}"/>
              </a:ext>
            </a:extLst>
          </p:cNvPr>
          <p:cNvSpPr txBox="1"/>
          <p:nvPr/>
        </p:nvSpPr>
        <p:spPr>
          <a:xfrm>
            <a:off x="6484272" y="5072574"/>
            <a:ext cx="124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rdp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  <a:p>
            <a:r>
              <a:rPr lang="en-US" b="1" dirty="0">
                <a:solidFill>
                  <a:schemeClr val="accent1"/>
                </a:solidFill>
              </a:rPr>
              <a:t>classifier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3F8EB0-B893-BE49-8BAC-4183CD19725F}"/>
              </a:ext>
            </a:extLst>
          </p:cNvPr>
          <p:cNvSpPr txBox="1"/>
          <p:nvPr/>
        </p:nvSpPr>
        <p:spPr>
          <a:xfrm>
            <a:off x="7782553" y="2385600"/>
            <a:ext cx="119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relative abundance table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12B96F-78FC-3D49-9112-4A7D31F019AF}"/>
              </a:ext>
            </a:extLst>
          </p:cNvPr>
          <p:cNvSpPr txBox="1"/>
          <p:nvPr/>
        </p:nvSpPr>
        <p:spPr>
          <a:xfrm>
            <a:off x="7819129" y="3544450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alpha diversity</a:t>
            </a:r>
          </a:p>
          <a:p>
            <a:r>
              <a:rPr lang="en-US" sz="1600" dirty="0"/>
              <a:t>plot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C9F484-A31C-0744-A736-5B963734D991}"/>
              </a:ext>
            </a:extLst>
          </p:cNvPr>
          <p:cNvSpPr txBox="1"/>
          <p:nvPr/>
        </p:nvSpPr>
        <p:spPr>
          <a:xfrm>
            <a:off x="7852983" y="4746784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beta diversity plot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0D9715-F548-CC46-8868-30C7AAB60CBC}"/>
              </a:ext>
            </a:extLst>
          </p:cNvPr>
          <p:cNvSpPr txBox="1"/>
          <p:nvPr/>
        </p:nvSpPr>
        <p:spPr>
          <a:xfrm>
            <a:off x="7711774" y="1495191"/>
            <a:ext cx="131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metaseqR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 err="1">
                <a:solidFill>
                  <a:schemeClr val="accent1"/>
                </a:solidFill>
              </a:rPr>
              <a:t>phyloseq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CA71ED-F41F-EB4B-9E63-14C83A916B40}"/>
              </a:ext>
            </a:extLst>
          </p:cNvPr>
          <p:cNvSpPr txBox="1"/>
          <p:nvPr/>
        </p:nvSpPr>
        <p:spPr>
          <a:xfrm>
            <a:off x="5277652" y="3001870"/>
            <a:ext cx="107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6467E-C50E-184C-9DC2-220D2D9288CC}"/>
              </a:ext>
            </a:extLst>
          </p:cNvPr>
          <p:cNvCxnSpPr>
            <a:cxnSpLocks/>
          </p:cNvCxnSpPr>
          <p:nvPr/>
        </p:nvCxnSpPr>
        <p:spPr>
          <a:xfrm>
            <a:off x="877824" y="2220334"/>
            <a:ext cx="0" cy="43005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E65E1B-3CAD-F542-947D-6E06EB03C498}"/>
              </a:ext>
            </a:extLst>
          </p:cNvPr>
          <p:cNvSpPr txBox="1"/>
          <p:nvPr/>
        </p:nvSpPr>
        <p:spPr>
          <a:xfrm>
            <a:off x="3091118" y="4565413"/>
            <a:ext cx="32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cluster pooled </a:t>
            </a:r>
            <a:r>
              <a:rPr lang="en-US" dirty="0" err="1"/>
              <a:t>seqs</a:t>
            </a:r>
            <a:r>
              <a:rPr lang="en-US" dirty="0"/>
              <a:t> &gt; OTUs</a:t>
            </a:r>
          </a:p>
          <a:p>
            <a:r>
              <a:rPr lang="en-US" dirty="0"/>
              <a:t>• relabel OTUs for ease</a:t>
            </a:r>
          </a:p>
        </p:txBody>
      </p:sp>
    </p:spTree>
    <p:extLst>
      <p:ext uri="{BB962C8B-B14F-4D97-AF65-F5344CB8AC3E}">
        <p14:creationId xmlns:p14="http://schemas.microsoft.com/office/powerpoint/2010/main" val="42408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BE81A6D-C167-D143-B595-35E2D648C208}"/>
              </a:ext>
            </a:extLst>
          </p:cNvPr>
          <p:cNvSpPr/>
          <p:nvPr/>
        </p:nvSpPr>
        <p:spPr>
          <a:xfrm>
            <a:off x="6514122" y="3985807"/>
            <a:ext cx="1050347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6B7C07-95AB-9C4F-B6D5-9491096EBD34}"/>
              </a:ext>
            </a:extLst>
          </p:cNvPr>
          <p:cNvSpPr/>
          <p:nvPr/>
        </p:nvSpPr>
        <p:spPr>
          <a:xfrm>
            <a:off x="6496715" y="2751140"/>
            <a:ext cx="1084201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45612F-BF75-CF43-8B44-1D063CE92733}"/>
              </a:ext>
            </a:extLst>
          </p:cNvPr>
          <p:cNvSpPr/>
          <p:nvPr/>
        </p:nvSpPr>
        <p:spPr>
          <a:xfrm>
            <a:off x="5305908" y="3423853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411482-6377-9A42-BA03-50E5027B6EBA}"/>
              </a:ext>
            </a:extLst>
          </p:cNvPr>
          <p:cNvSpPr/>
          <p:nvPr/>
        </p:nvSpPr>
        <p:spPr>
          <a:xfrm>
            <a:off x="7772637" y="2220334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0FE248-CBF7-8740-8367-EC877EF86715}"/>
              </a:ext>
            </a:extLst>
          </p:cNvPr>
          <p:cNvSpPr/>
          <p:nvPr/>
        </p:nvSpPr>
        <p:spPr>
          <a:xfrm>
            <a:off x="7772637" y="3415760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C37B2E-F4AB-A74F-802B-BDC7E4029662}"/>
              </a:ext>
            </a:extLst>
          </p:cNvPr>
          <p:cNvSpPr/>
          <p:nvPr/>
        </p:nvSpPr>
        <p:spPr>
          <a:xfrm>
            <a:off x="7772637" y="4614086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DE1DB-CCDE-6540-955E-1C806C101704}"/>
              </a:ext>
            </a:extLst>
          </p:cNvPr>
          <p:cNvSpPr/>
          <p:nvPr/>
        </p:nvSpPr>
        <p:spPr>
          <a:xfrm>
            <a:off x="355240" y="3416050"/>
            <a:ext cx="105034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F7A8ADB-1F04-2247-8D1A-E4E76673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5" y="243699"/>
            <a:ext cx="7885057" cy="703937"/>
          </a:xfrm>
        </p:spPr>
        <p:txBody>
          <a:bodyPr/>
          <a:lstStyle/>
          <a:p>
            <a:r>
              <a:rPr lang="en-US" dirty="0"/>
              <a:t>The exercise: an overview</a:t>
            </a:r>
          </a:p>
        </p:txBody>
      </p:sp>
      <p:sp>
        <p:nvSpPr>
          <p:cNvPr id="4" name="Snip Same Side Corner Rectangle 3">
            <a:extLst>
              <a:ext uri="{FF2B5EF4-FFF2-40B4-BE49-F238E27FC236}">
                <a16:creationId xmlns:a16="http://schemas.microsoft.com/office/drawing/2014/main" id="{A9C71608-52B8-FE41-80B3-BE8CC054CAEE}"/>
              </a:ext>
            </a:extLst>
          </p:cNvPr>
          <p:cNvSpPr/>
          <p:nvPr/>
        </p:nvSpPr>
        <p:spPr>
          <a:xfrm rot="5400000">
            <a:off x="855139" y="863313"/>
            <a:ext cx="875615" cy="1800418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A7C1-CC12-914D-8F4A-10B14D68A3A1}"/>
              </a:ext>
            </a:extLst>
          </p:cNvPr>
          <p:cNvSpPr txBox="1"/>
          <p:nvPr/>
        </p:nvSpPr>
        <p:spPr>
          <a:xfrm>
            <a:off x="447751" y="1454247"/>
            <a:ext cx="1672253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C7415-008E-0E42-9E94-39A79C500479}"/>
              </a:ext>
            </a:extLst>
          </p:cNvPr>
          <p:cNvSpPr txBox="1"/>
          <p:nvPr/>
        </p:nvSpPr>
        <p:spPr>
          <a:xfrm>
            <a:off x="392737" y="3539161"/>
            <a:ext cx="107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 raw 16S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1059B-3E17-F34D-A3AE-6B9BC97337F5}"/>
              </a:ext>
            </a:extLst>
          </p:cNvPr>
          <p:cNvSpPr txBox="1"/>
          <p:nvPr/>
        </p:nvSpPr>
        <p:spPr>
          <a:xfrm>
            <a:off x="1654554" y="3539161"/>
            <a:ext cx="114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prepare reads for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877B5-A4D7-5E4C-AF0E-94B2A07A7970}"/>
              </a:ext>
            </a:extLst>
          </p:cNvPr>
          <p:cNvSpPr txBox="1"/>
          <p:nvPr/>
        </p:nvSpPr>
        <p:spPr>
          <a:xfrm>
            <a:off x="2859839" y="3539161"/>
            <a:ext cx="13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combine paired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F2EBD-9C18-364F-9935-5E4EFAD32434}"/>
              </a:ext>
            </a:extLst>
          </p:cNvPr>
          <p:cNvSpPr txBox="1"/>
          <p:nvPr/>
        </p:nvSpPr>
        <p:spPr>
          <a:xfrm>
            <a:off x="3997611" y="3431438"/>
            <a:ext cx="1182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identify unique AND n&gt;1,</a:t>
            </a:r>
          </a:p>
          <a:p>
            <a:r>
              <a:rPr lang="en-US" sz="1600" dirty="0"/>
              <a:t>sequences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8000E-CCF4-6543-BAFC-4ED5F6ECE802}"/>
              </a:ext>
            </a:extLst>
          </p:cNvPr>
          <p:cNvSpPr txBox="1"/>
          <p:nvPr/>
        </p:nvSpPr>
        <p:spPr>
          <a:xfrm>
            <a:off x="5425552" y="3662271"/>
            <a:ext cx="97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cluster OTUs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AB5AA9-6E66-634F-8D11-F6522D7B6E9C}"/>
              </a:ext>
            </a:extLst>
          </p:cNvPr>
          <p:cNvSpPr/>
          <p:nvPr/>
        </p:nvSpPr>
        <p:spPr>
          <a:xfrm>
            <a:off x="1594830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F88597-FC0B-774B-8741-CCCDB7AF7D72}"/>
              </a:ext>
            </a:extLst>
          </p:cNvPr>
          <p:cNvSpPr/>
          <p:nvPr/>
        </p:nvSpPr>
        <p:spPr>
          <a:xfrm>
            <a:off x="2789758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50EF86-140B-F54F-8239-C476B4735082}"/>
              </a:ext>
            </a:extLst>
          </p:cNvPr>
          <p:cNvSpPr/>
          <p:nvPr/>
        </p:nvSpPr>
        <p:spPr>
          <a:xfrm>
            <a:off x="3984686" y="3416050"/>
            <a:ext cx="1194929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06C02-C7AC-2445-992A-70E0C9A59481}"/>
              </a:ext>
            </a:extLst>
          </p:cNvPr>
          <p:cNvSpPr txBox="1"/>
          <p:nvPr/>
        </p:nvSpPr>
        <p:spPr>
          <a:xfrm>
            <a:off x="6514123" y="4216640"/>
            <a:ext cx="114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assign taxonomy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F60F2-94DE-AF42-8204-BDF4B66FE3D5}"/>
              </a:ext>
            </a:extLst>
          </p:cNvPr>
          <p:cNvSpPr txBox="1"/>
          <p:nvPr/>
        </p:nvSpPr>
        <p:spPr>
          <a:xfrm>
            <a:off x="6654249" y="2850169"/>
            <a:ext cx="81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OTU count table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1CEE8-652A-4D43-A006-8B70E7458FB3}"/>
              </a:ext>
            </a:extLst>
          </p:cNvPr>
          <p:cNvSpPr txBox="1"/>
          <p:nvPr/>
        </p:nvSpPr>
        <p:spPr>
          <a:xfrm>
            <a:off x="2824798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FLASh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9AAA2-1B4F-BB4A-A4D7-C54F61504C4B}"/>
              </a:ext>
            </a:extLst>
          </p:cNvPr>
          <p:cNvSpPr txBox="1"/>
          <p:nvPr/>
        </p:nvSpPr>
        <p:spPr>
          <a:xfrm>
            <a:off x="4018865" y="300187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F2EEE-6B60-2F43-ACAC-B182F4EE3CBD}"/>
              </a:ext>
            </a:extLst>
          </p:cNvPr>
          <p:cNvSpPr txBox="1"/>
          <p:nvPr/>
        </p:nvSpPr>
        <p:spPr>
          <a:xfrm>
            <a:off x="1640776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linux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8BAA94-BC65-3042-9F3A-98ED173212E4}"/>
              </a:ext>
            </a:extLst>
          </p:cNvPr>
          <p:cNvSpPr txBox="1"/>
          <p:nvPr/>
        </p:nvSpPr>
        <p:spPr>
          <a:xfrm>
            <a:off x="332376" y="2724871"/>
            <a:ext cx="148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Diab</a:t>
            </a: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r>
              <a:rPr lang="en-US" b="1" dirty="0">
                <a:solidFill>
                  <a:schemeClr val="accent1"/>
                </a:solidFill>
              </a:rPr>
              <a:t>immune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057561-36A5-0E45-BF48-8B4B39049FAD}"/>
              </a:ext>
            </a:extLst>
          </p:cNvPr>
          <p:cNvSpPr txBox="1"/>
          <p:nvPr/>
        </p:nvSpPr>
        <p:spPr>
          <a:xfrm>
            <a:off x="6460139" y="233592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081A9-BD4C-9C4D-94EF-FA4795C0F60E}"/>
              </a:ext>
            </a:extLst>
          </p:cNvPr>
          <p:cNvSpPr txBox="1"/>
          <p:nvPr/>
        </p:nvSpPr>
        <p:spPr>
          <a:xfrm>
            <a:off x="6484272" y="5072574"/>
            <a:ext cx="124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rdp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  <a:p>
            <a:r>
              <a:rPr lang="en-US" b="1" dirty="0">
                <a:solidFill>
                  <a:schemeClr val="accent1"/>
                </a:solidFill>
              </a:rPr>
              <a:t>classifier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3F8EB0-B893-BE49-8BAC-4183CD19725F}"/>
              </a:ext>
            </a:extLst>
          </p:cNvPr>
          <p:cNvSpPr txBox="1"/>
          <p:nvPr/>
        </p:nvSpPr>
        <p:spPr>
          <a:xfrm>
            <a:off x="7782553" y="2385600"/>
            <a:ext cx="119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relative abundance table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12B96F-78FC-3D49-9112-4A7D31F019AF}"/>
              </a:ext>
            </a:extLst>
          </p:cNvPr>
          <p:cNvSpPr txBox="1"/>
          <p:nvPr/>
        </p:nvSpPr>
        <p:spPr>
          <a:xfrm>
            <a:off x="7819129" y="3544450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alpha diversity</a:t>
            </a:r>
          </a:p>
          <a:p>
            <a:r>
              <a:rPr lang="en-US" sz="1600" dirty="0"/>
              <a:t>plot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C9F484-A31C-0744-A736-5B963734D991}"/>
              </a:ext>
            </a:extLst>
          </p:cNvPr>
          <p:cNvSpPr txBox="1"/>
          <p:nvPr/>
        </p:nvSpPr>
        <p:spPr>
          <a:xfrm>
            <a:off x="7852983" y="4746784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beta diversity plot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0D9715-F548-CC46-8868-30C7AAB60CBC}"/>
              </a:ext>
            </a:extLst>
          </p:cNvPr>
          <p:cNvSpPr txBox="1"/>
          <p:nvPr/>
        </p:nvSpPr>
        <p:spPr>
          <a:xfrm>
            <a:off x="7711774" y="1495191"/>
            <a:ext cx="131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metaseqR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 err="1">
                <a:solidFill>
                  <a:schemeClr val="accent1"/>
                </a:solidFill>
              </a:rPr>
              <a:t>phyloseq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CA71ED-F41F-EB4B-9E63-14C83A916B40}"/>
              </a:ext>
            </a:extLst>
          </p:cNvPr>
          <p:cNvSpPr txBox="1"/>
          <p:nvPr/>
        </p:nvSpPr>
        <p:spPr>
          <a:xfrm>
            <a:off x="5277652" y="3001870"/>
            <a:ext cx="107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6467E-C50E-184C-9DC2-220D2D9288CC}"/>
              </a:ext>
            </a:extLst>
          </p:cNvPr>
          <p:cNvCxnSpPr>
            <a:cxnSpLocks/>
          </p:cNvCxnSpPr>
          <p:nvPr/>
        </p:nvCxnSpPr>
        <p:spPr>
          <a:xfrm>
            <a:off x="877824" y="2220334"/>
            <a:ext cx="0" cy="43005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E65E1B-3CAD-F542-947D-6E06EB03C498}"/>
              </a:ext>
            </a:extLst>
          </p:cNvPr>
          <p:cNvSpPr txBox="1"/>
          <p:nvPr/>
        </p:nvSpPr>
        <p:spPr>
          <a:xfrm>
            <a:off x="2789758" y="1801541"/>
            <a:ext cx="3434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match sample reads to OTUs</a:t>
            </a:r>
          </a:p>
          <a:p>
            <a:r>
              <a:rPr lang="en-US" dirty="0"/>
              <a:t>• count how many times each OTU got a match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30C520-7544-A146-B6D0-5579F21AECCC}"/>
              </a:ext>
            </a:extLst>
          </p:cNvPr>
          <p:cNvSpPr txBox="1"/>
          <p:nvPr/>
        </p:nvSpPr>
        <p:spPr>
          <a:xfrm>
            <a:off x="2747758" y="4746784"/>
            <a:ext cx="355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assign taxonomy for each OTU</a:t>
            </a:r>
          </a:p>
        </p:txBody>
      </p:sp>
    </p:spTree>
    <p:extLst>
      <p:ext uri="{BB962C8B-B14F-4D97-AF65-F5344CB8AC3E}">
        <p14:creationId xmlns:p14="http://schemas.microsoft.com/office/powerpoint/2010/main" val="219520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B411482-6377-9A42-BA03-50E5027B6EBA}"/>
              </a:ext>
            </a:extLst>
          </p:cNvPr>
          <p:cNvSpPr/>
          <p:nvPr/>
        </p:nvSpPr>
        <p:spPr>
          <a:xfrm>
            <a:off x="7772637" y="2220334"/>
            <a:ext cx="1184917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0FE248-CBF7-8740-8367-EC877EF86715}"/>
              </a:ext>
            </a:extLst>
          </p:cNvPr>
          <p:cNvSpPr/>
          <p:nvPr/>
        </p:nvSpPr>
        <p:spPr>
          <a:xfrm>
            <a:off x="7772637" y="3415760"/>
            <a:ext cx="1184917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C37B2E-F4AB-A74F-802B-BDC7E4029662}"/>
              </a:ext>
            </a:extLst>
          </p:cNvPr>
          <p:cNvSpPr/>
          <p:nvPr/>
        </p:nvSpPr>
        <p:spPr>
          <a:xfrm>
            <a:off x="7772637" y="4614086"/>
            <a:ext cx="1184917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DE1DB-CCDE-6540-955E-1C806C101704}"/>
              </a:ext>
            </a:extLst>
          </p:cNvPr>
          <p:cNvSpPr/>
          <p:nvPr/>
        </p:nvSpPr>
        <p:spPr>
          <a:xfrm>
            <a:off x="355240" y="3416050"/>
            <a:ext cx="105034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F7A8ADB-1F04-2247-8D1A-E4E76673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5" y="243699"/>
            <a:ext cx="7885057" cy="703937"/>
          </a:xfrm>
        </p:spPr>
        <p:txBody>
          <a:bodyPr/>
          <a:lstStyle/>
          <a:p>
            <a:r>
              <a:rPr lang="en-US" dirty="0"/>
              <a:t>The exercise: an overview</a:t>
            </a:r>
          </a:p>
        </p:txBody>
      </p:sp>
      <p:sp>
        <p:nvSpPr>
          <p:cNvPr id="4" name="Snip Same Side Corner Rectangle 3">
            <a:extLst>
              <a:ext uri="{FF2B5EF4-FFF2-40B4-BE49-F238E27FC236}">
                <a16:creationId xmlns:a16="http://schemas.microsoft.com/office/drawing/2014/main" id="{A9C71608-52B8-FE41-80B3-BE8CC054CAEE}"/>
              </a:ext>
            </a:extLst>
          </p:cNvPr>
          <p:cNvSpPr/>
          <p:nvPr/>
        </p:nvSpPr>
        <p:spPr>
          <a:xfrm rot="5400000">
            <a:off x="855139" y="863313"/>
            <a:ext cx="875615" cy="1800418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A7C1-CC12-914D-8F4A-10B14D68A3A1}"/>
              </a:ext>
            </a:extLst>
          </p:cNvPr>
          <p:cNvSpPr txBox="1"/>
          <p:nvPr/>
        </p:nvSpPr>
        <p:spPr>
          <a:xfrm>
            <a:off x="447751" y="1454247"/>
            <a:ext cx="1672253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C7415-008E-0E42-9E94-39A79C500479}"/>
              </a:ext>
            </a:extLst>
          </p:cNvPr>
          <p:cNvSpPr txBox="1"/>
          <p:nvPr/>
        </p:nvSpPr>
        <p:spPr>
          <a:xfrm>
            <a:off x="392737" y="3539161"/>
            <a:ext cx="107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 raw 16S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1059B-3E17-F34D-A3AE-6B9BC97337F5}"/>
              </a:ext>
            </a:extLst>
          </p:cNvPr>
          <p:cNvSpPr txBox="1"/>
          <p:nvPr/>
        </p:nvSpPr>
        <p:spPr>
          <a:xfrm>
            <a:off x="1654554" y="3539161"/>
            <a:ext cx="114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prepare reads for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877B5-A4D7-5E4C-AF0E-94B2A07A7970}"/>
              </a:ext>
            </a:extLst>
          </p:cNvPr>
          <p:cNvSpPr txBox="1"/>
          <p:nvPr/>
        </p:nvSpPr>
        <p:spPr>
          <a:xfrm>
            <a:off x="2859839" y="3539161"/>
            <a:ext cx="13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combine paired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F2EBD-9C18-364F-9935-5E4EFAD32434}"/>
              </a:ext>
            </a:extLst>
          </p:cNvPr>
          <p:cNvSpPr txBox="1"/>
          <p:nvPr/>
        </p:nvSpPr>
        <p:spPr>
          <a:xfrm>
            <a:off x="3997611" y="3431438"/>
            <a:ext cx="1182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identify unique AND n&gt;1,</a:t>
            </a:r>
          </a:p>
          <a:p>
            <a:r>
              <a:rPr lang="en-US" sz="1600" dirty="0"/>
              <a:t>sequences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8000E-CCF4-6543-BAFC-4ED5F6ECE802}"/>
              </a:ext>
            </a:extLst>
          </p:cNvPr>
          <p:cNvSpPr txBox="1"/>
          <p:nvPr/>
        </p:nvSpPr>
        <p:spPr>
          <a:xfrm>
            <a:off x="5425552" y="3662271"/>
            <a:ext cx="97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cluster OTUs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AB5AA9-6E66-634F-8D11-F6522D7B6E9C}"/>
              </a:ext>
            </a:extLst>
          </p:cNvPr>
          <p:cNvSpPr/>
          <p:nvPr/>
        </p:nvSpPr>
        <p:spPr>
          <a:xfrm>
            <a:off x="1594830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F88597-FC0B-774B-8741-CCCDB7AF7D72}"/>
              </a:ext>
            </a:extLst>
          </p:cNvPr>
          <p:cNvSpPr/>
          <p:nvPr/>
        </p:nvSpPr>
        <p:spPr>
          <a:xfrm>
            <a:off x="2789758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50EF86-140B-F54F-8239-C476B4735082}"/>
              </a:ext>
            </a:extLst>
          </p:cNvPr>
          <p:cNvSpPr/>
          <p:nvPr/>
        </p:nvSpPr>
        <p:spPr>
          <a:xfrm>
            <a:off x="3984686" y="3416050"/>
            <a:ext cx="1194929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45612F-BF75-CF43-8B44-1D063CE92733}"/>
              </a:ext>
            </a:extLst>
          </p:cNvPr>
          <p:cNvSpPr/>
          <p:nvPr/>
        </p:nvSpPr>
        <p:spPr>
          <a:xfrm>
            <a:off x="5305908" y="3423853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06C02-C7AC-2445-992A-70E0C9A59481}"/>
              </a:ext>
            </a:extLst>
          </p:cNvPr>
          <p:cNvSpPr txBox="1"/>
          <p:nvPr/>
        </p:nvSpPr>
        <p:spPr>
          <a:xfrm>
            <a:off x="6514123" y="4216640"/>
            <a:ext cx="114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assign taxonomy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E81A6D-C167-D143-B595-35E2D648C208}"/>
              </a:ext>
            </a:extLst>
          </p:cNvPr>
          <p:cNvSpPr/>
          <p:nvPr/>
        </p:nvSpPr>
        <p:spPr>
          <a:xfrm>
            <a:off x="6514122" y="3985807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F60F2-94DE-AF42-8204-BDF4B66FE3D5}"/>
              </a:ext>
            </a:extLst>
          </p:cNvPr>
          <p:cNvSpPr txBox="1"/>
          <p:nvPr/>
        </p:nvSpPr>
        <p:spPr>
          <a:xfrm>
            <a:off x="6638207" y="2850169"/>
            <a:ext cx="81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OTU count table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6B7C07-95AB-9C4F-B6D5-9491096EBD34}"/>
              </a:ext>
            </a:extLst>
          </p:cNvPr>
          <p:cNvSpPr/>
          <p:nvPr/>
        </p:nvSpPr>
        <p:spPr>
          <a:xfrm>
            <a:off x="6496715" y="2751140"/>
            <a:ext cx="1084201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1CEE8-652A-4D43-A006-8B70E7458FB3}"/>
              </a:ext>
            </a:extLst>
          </p:cNvPr>
          <p:cNvSpPr txBox="1"/>
          <p:nvPr/>
        </p:nvSpPr>
        <p:spPr>
          <a:xfrm>
            <a:off x="2824798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FLASh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9AAA2-1B4F-BB4A-A4D7-C54F61504C4B}"/>
              </a:ext>
            </a:extLst>
          </p:cNvPr>
          <p:cNvSpPr txBox="1"/>
          <p:nvPr/>
        </p:nvSpPr>
        <p:spPr>
          <a:xfrm>
            <a:off x="4018865" y="300187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F2EEE-6B60-2F43-ACAC-B182F4EE3CBD}"/>
              </a:ext>
            </a:extLst>
          </p:cNvPr>
          <p:cNvSpPr txBox="1"/>
          <p:nvPr/>
        </p:nvSpPr>
        <p:spPr>
          <a:xfrm>
            <a:off x="1640776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linux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8BAA94-BC65-3042-9F3A-98ED173212E4}"/>
              </a:ext>
            </a:extLst>
          </p:cNvPr>
          <p:cNvSpPr txBox="1"/>
          <p:nvPr/>
        </p:nvSpPr>
        <p:spPr>
          <a:xfrm>
            <a:off x="332376" y="2724871"/>
            <a:ext cx="148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Diab</a:t>
            </a: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r>
              <a:rPr lang="en-US" b="1" dirty="0">
                <a:solidFill>
                  <a:schemeClr val="accent1"/>
                </a:solidFill>
              </a:rPr>
              <a:t>immune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057561-36A5-0E45-BF48-8B4B39049FAD}"/>
              </a:ext>
            </a:extLst>
          </p:cNvPr>
          <p:cNvSpPr txBox="1"/>
          <p:nvPr/>
        </p:nvSpPr>
        <p:spPr>
          <a:xfrm>
            <a:off x="6460139" y="233592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081A9-BD4C-9C4D-94EF-FA4795C0F60E}"/>
              </a:ext>
            </a:extLst>
          </p:cNvPr>
          <p:cNvSpPr txBox="1"/>
          <p:nvPr/>
        </p:nvSpPr>
        <p:spPr>
          <a:xfrm>
            <a:off x="6484272" y="5072574"/>
            <a:ext cx="124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rdp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  <a:p>
            <a:r>
              <a:rPr lang="en-US" b="1" dirty="0">
                <a:solidFill>
                  <a:schemeClr val="accent1"/>
                </a:solidFill>
              </a:rPr>
              <a:t>classifier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3F8EB0-B893-BE49-8BAC-4183CD19725F}"/>
              </a:ext>
            </a:extLst>
          </p:cNvPr>
          <p:cNvSpPr txBox="1"/>
          <p:nvPr/>
        </p:nvSpPr>
        <p:spPr>
          <a:xfrm>
            <a:off x="7782553" y="2385600"/>
            <a:ext cx="119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relative abundance table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12B96F-78FC-3D49-9112-4A7D31F019AF}"/>
              </a:ext>
            </a:extLst>
          </p:cNvPr>
          <p:cNvSpPr txBox="1"/>
          <p:nvPr/>
        </p:nvSpPr>
        <p:spPr>
          <a:xfrm>
            <a:off x="7819129" y="3544450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alpha diversity</a:t>
            </a:r>
          </a:p>
          <a:p>
            <a:r>
              <a:rPr lang="en-US" sz="1600" dirty="0"/>
              <a:t>plot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C9F484-A31C-0744-A736-5B963734D991}"/>
              </a:ext>
            </a:extLst>
          </p:cNvPr>
          <p:cNvSpPr txBox="1"/>
          <p:nvPr/>
        </p:nvSpPr>
        <p:spPr>
          <a:xfrm>
            <a:off x="7852983" y="4746784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beta diversity plot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0D9715-F548-CC46-8868-30C7AAB60CBC}"/>
              </a:ext>
            </a:extLst>
          </p:cNvPr>
          <p:cNvSpPr txBox="1"/>
          <p:nvPr/>
        </p:nvSpPr>
        <p:spPr>
          <a:xfrm>
            <a:off x="7711774" y="1495191"/>
            <a:ext cx="131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metaseqR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 err="1">
                <a:solidFill>
                  <a:schemeClr val="accent1"/>
                </a:solidFill>
              </a:rPr>
              <a:t>phyloseq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CA71ED-F41F-EB4B-9E63-14C83A916B40}"/>
              </a:ext>
            </a:extLst>
          </p:cNvPr>
          <p:cNvSpPr txBox="1"/>
          <p:nvPr/>
        </p:nvSpPr>
        <p:spPr>
          <a:xfrm>
            <a:off x="5277652" y="3001870"/>
            <a:ext cx="107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6467E-C50E-184C-9DC2-220D2D9288CC}"/>
              </a:ext>
            </a:extLst>
          </p:cNvPr>
          <p:cNvCxnSpPr>
            <a:cxnSpLocks/>
          </p:cNvCxnSpPr>
          <p:nvPr/>
        </p:nvCxnSpPr>
        <p:spPr>
          <a:xfrm>
            <a:off x="877824" y="2220334"/>
            <a:ext cx="0" cy="43005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76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4731B-68C4-FF48-85F2-AF2CEFB39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D7A87EE-B7E9-2F42-82EC-79D92A2B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25" y="58611"/>
            <a:ext cx="7885057" cy="703937"/>
          </a:xfrm>
        </p:spPr>
        <p:txBody>
          <a:bodyPr/>
          <a:lstStyle/>
          <a:p>
            <a:r>
              <a:rPr lang="en-US" dirty="0"/>
              <a:t>Revisiting our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7FEFE-9B65-9C4D-9D22-4FC1D734ECE6}"/>
              </a:ext>
            </a:extLst>
          </p:cNvPr>
          <p:cNvSpPr txBox="1"/>
          <p:nvPr/>
        </p:nvSpPr>
        <p:spPr>
          <a:xfrm>
            <a:off x="668725" y="1279122"/>
            <a:ext cx="81577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2">
                  <a:lumMod val="75000"/>
                </a:schemeClr>
              </a:solidFill>
              <a:sym typeface="Wingdings" pitchFamily="2" charset="2"/>
            </a:endParaRP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Conceptual goals for students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why do we sequence the 16S gene?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how do we decide which 16S sequences belong to which organism?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what can relative abundance and diversity plots tell us?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develop hypothesis and test it</a:t>
            </a: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sym typeface="Wingdings" pitchFamily="2" charset="2"/>
            </a:endParaRP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Data science goals for students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file manipulation from the command line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writing and executing ”for loops”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running commands in terminal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data visualization in 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 writing R notebooks</a:t>
            </a:r>
          </a:p>
        </p:txBody>
      </p:sp>
    </p:spTree>
    <p:extLst>
      <p:ext uri="{BB962C8B-B14F-4D97-AF65-F5344CB8AC3E}">
        <p14:creationId xmlns:p14="http://schemas.microsoft.com/office/powerpoint/2010/main" val="293607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4731B-68C4-FF48-85F2-AF2CEFB39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12B57-FB95-7C46-A454-174FA9B8AB97}"/>
              </a:ext>
            </a:extLst>
          </p:cNvPr>
          <p:cNvSpPr txBox="1"/>
          <p:nvPr/>
        </p:nvSpPr>
        <p:spPr>
          <a:xfrm>
            <a:off x="668725" y="1772898"/>
            <a:ext cx="8157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Teaching implementation goals</a:t>
            </a:r>
          </a:p>
          <a:p>
            <a:endParaRPr lang="en-US" sz="2000" b="1" dirty="0">
              <a:solidFill>
                <a:schemeClr val="bg2">
                  <a:lumMod val="75000"/>
                </a:schemeClr>
              </a:solidFill>
              <a:sym typeface="Wingdings" pitchFamily="2" charset="2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allows for individual student curiosity &amp; open-endedness</a:t>
            </a:r>
            <a:endParaRPr lang="en-US" sz="2000" b="1" dirty="0">
              <a:solidFill>
                <a:schemeClr val="bg2">
                  <a:lumMod val="75000"/>
                </a:schemeClr>
              </a:solidFill>
              <a:sym typeface="Wingdings" pitchFamily="2" charset="2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real-world medical relevance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easily sourced raw data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do not have to wait for code to run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avoid painful coding “typos”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avoid version/compatibility issues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D7A87EE-B7E9-2F42-82EC-79D92A2B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25" y="58611"/>
            <a:ext cx="7885057" cy="703937"/>
          </a:xfrm>
        </p:spPr>
        <p:txBody>
          <a:bodyPr/>
          <a:lstStyle/>
          <a:p>
            <a:r>
              <a:rPr lang="en-US" dirty="0"/>
              <a:t>Revisiting our goals</a:t>
            </a:r>
          </a:p>
        </p:txBody>
      </p:sp>
    </p:spTree>
    <p:extLst>
      <p:ext uri="{BB962C8B-B14F-4D97-AF65-F5344CB8AC3E}">
        <p14:creationId xmlns:p14="http://schemas.microsoft.com/office/powerpoint/2010/main" val="1002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F277F50-E88A-7D46-8D52-8AAF06AC7537}"/>
              </a:ext>
            </a:extLst>
          </p:cNvPr>
          <p:cNvSpPr/>
          <p:nvPr/>
        </p:nvSpPr>
        <p:spPr>
          <a:xfrm>
            <a:off x="5770880" y="6342193"/>
            <a:ext cx="2314576" cy="4890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4">
            <a:extLst>
              <a:ext uri="{FF2B5EF4-FFF2-40B4-BE49-F238E27FC236}">
                <a16:creationId xmlns:a16="http://schemas.microsoft.com/office/drawing/2014/main" id="{DB9CCEC4-5536-8040-9748-134201CD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414" y="-470428"/>
            <a:ext cx="8202557" cy="1143000"/>
          </a:xfrm>
        </p:spPr>
        <p:txBody>
          <a:bodyPr/>
          <a:lstStyle/>
          <a:p>
            <a:r>
              <a:rPr lang="en-US" dirty="0"/>
              <a:t>A workflow for 16S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ED7A68-6407-8645-B3C1-C8FFE1258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3"/>
          <a:stretch/>
        </p:blipFill>
        <p:spPr>
          <a:xfrm flipH="1">
            <a:off x="613296" y="1517766"/>
            <a:ext cx="1269110" cy="10429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1A72C2-8A3E-FC47-9E21-AD60C733A605}"/>
              </a:ext>
            </a:extLst>
          </p:cNvPr>
          <p:cNvSpPr/>
          <p:nvPr/>
        </p:nvSpPr>
        <p:spPr>
          <a:xfrm>
            <a:off x="976007" y="1955529"/>
            <a:ext cx="309352" cy="309352"/>
          </a:xfrm>
          <a:prstGeom prst="rect">
            <a:avLst/>
          </a:prstGeom>
          <a:noFill/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2628D4-9944-824B-8239-6A5144BDFF5D}"/>
              </a:ext>
            </a:extLst>
          </p:cNvPr>
          <p:cNvCxnSpPr>
            <a:cxnSpLocks/>
          </p:cNvCxnSpPr>
          <p:nvPr/>
        </p:nvCxnSpPr>
        <p:spPr>
          <a:xfrm flipV="1">
            <a:off x="1285359" y="1588469"/>
            <a:ext cx="906399" cy="367063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7CA6-7A45-3543-9E29-5A6562AF21E9}"/>
              </a:ext>
            </a:extLst>
          </p:cNvPr>
          <p:cNvCxnSpPr>
            <a:cxnSpLocks/>
          </p:cNvCxnSpPr>
          <p:nvPr/>
        </p:nvCxnSpPr>
        <p:spPr>
          <a:xfrm>
            <a:off x="1285359" y="2264881"/>
            <a:ext cx="906399" cy="302729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865215C-2379-554C-A8FA-864A29C21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31" t="1703" r="37956" b="60204"/>
          <a:stretch/>
        </p:blipFill>
        <p:spPr>
          <a:xfrm>
            <a:off x="2191758" y="1591930"/>
            <a:ext cx="962534" cy="972219"/>
          </a:xfrm>
          <a:prstGeom prst="rect">
            <a:avLst/>
          </a:prstGeom>
          <a:ln w="22225">
            <a:solidFill>
              <a:schemeClr val="dk1">
                <a:shade val="95000"/>
                <a:satMod val="105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8CCD58-2D9F-804B-8F19-A4C59D0EC66B}"/>
              </a:ext>
            </a:extLst>
          </p:cNvPr>
          <p:cNvSpPr txBox="1"/>
          <p:nvPr/>
        </p:nvSpPr>
        <p:spPr>
          <a:xfrm>
            <a:off x="1122347" y="706403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Collect sample</a:t>
            </a:r>
          </a:p>
          <a:p>
            <a:r>
              <a:rPr lang="en-US" sz="1600" dirty="0"/>
              <a:t>(e.g. skin swab)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F0D2AEE-FD46-7147-9FB5-18C8402941F5}"/>
              </a:ext>
            </a:extLst>
          </p:cNvPr>
          <p:cNvSpPr/>
          <p:nvPr/>
        </p:nvSpPr>
        <p:spPr>
          <a:xfrm>
            <a:off x="3347291" y="1903039"/>
            <a:ext cx="549677" cy="371729"/>
          </a:xfrm>
          <a:prstGeom prst="rightArrow">
            <a:avLst>
              <a:gd name="adj1" fmla="val 27803"/>
              <a:gd name="adj2" fmla="val 7203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4E910-E5D6-E742-95B1-6EB55F8B2B61}"/>
              </a:ext>
            </a:extLst>
          </p:cNvPr>
          <p:cNvSpPr txBox="1"/>
          <p:nvPr/>
        </p:nvSpPr>
        <p:spPr>
          <a:xfrm>
            <a:off x="4358801" y="706403"/>
            <a:ext cx="1106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Total DNA</a:t>
            </a:r>
          </a:p>
          <a:p>
            <a:pPr algn="ctr"/>
            <a:r>
              <a:rPr lang="en-US" sz="1600" dirty="0"/>
              <a:t>extraction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AAF7F08-2B21-924E-A5FC-E6E72B922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14" b="98645" l="0" r="993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40345">
            <a:off x="4151197" y="1745524"/>
            <a:ext cx="1211866" cy="7263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0D31AEF-209C-1E43-AE83-EF646845A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14" b="98645" l="0" r="993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6210" y="1514554"/>
            <a:ext cx="686005" cy="4111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2D5905-9987-244F-93BF-6AD97EC56D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14" b="98645" l="0" r="99350"/>
                    </a14:imgEffect>
                  </a14:imgLayer>
                </a14:imgProps>
              </a:ext>
            </a:extLst>
          </a:blip>
          <a:srcRect l="34634" t="35435"/>
          <a:stretch/>
        </p:blipFill>
        <p:spPr>
          <a:xfrm rot="10369527">
            <a:off x="4847037" y="2234415"/>
            <a:ext cx="448417" cy="26546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CC43235-3CBE-3848-A5F6-6FDC8FF033BA}"/>
              </a:ext>
            </a:extLst>
          </p:cNvPr>
          <p:cNvSpPr txBox="1"/>
          <p:nvPr/>
        </p:nvSpPr>
        <p:spPr>
          <a:xfrm>
            <a:off x="6275873" y="706403"/>
            <a:ext cx="2785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Amplify variable region </a:t>
            </a:r>
          </a:p>
          <a:p>
            <a:pPr algn="ctr"/>
            <a:r>
              <a:rPr lang="en-US" sz="1600" dirty="0"/>
              <a:t>of 16S </a:t>
            </a:r>
            <a:r>
              <a:rPr lang="en-US" sz="1600" dirty="0" err="1"/>
              <a:t>rRNA</a:t>
            </a:r>
            <a:r>
              <a:rPr lang="en-US" sz="1600" dirty="0"/>
              <a:t> gene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8D78E4-D4A7-A64F-B7FF-0EDAA9F2ED1F}"/>
              </a:ext>
            </a:extLst>
          </p:cNvPr>
          <p:cNvSpPr/>
          <p:nvPr/>
        </p:nvSpPr>
        <p:spPr>
          <a:xfrm>
            <a:off x="7164425" y="1814588"/>
            <a:ext cx="1003297" cy="1769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EF6B8C-786F-104B-8F31-1CA5D3E2275E}"/>
              </a:ext>
            </a:extLst>
          </p:cNvPr>
          <p:cNvSpPr/>
          <p:nvPr/>
        </p:nvSpPr>
        <p:spPr>
          <a:xfrm>
            <a:off x="7399117" y="1784639"/>
            <a:ext cx="555664" cy="24704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BE0BC6-ABAF-4847-A5E4-9144729C5BAA}"/>
              </a:ext>
            </a:extLst>
          </p:cNvPr>
          <p:cNvSpPr txBox="1"/>
          <p:nvPr/>
        </p:nvSpPr>
        <p:spPr>
          <a:xfrm>
            <a:off x="7462508" y="1715688"/>
            <a:ext cx="57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V4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EFDD5C-BF4F-2D4A-A106-01CF0EC8FD69}"/>
              </a:ext>
            </a:extLst>
          </p:cNvPr>
          <p:cNvGrpSpPr/>
          <p:nvPr/>
        </p:nvGrpSpPr>
        <p:grpSpPr>
          <a:xfrm>
            <a:off x="7080130" y="1687779"/>
            <a:ext cx="252444" cy="53167"/>
            <a:chOff x="2554049" y="4116666"/>
            <a:chExt cx="1305288" cy="274906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D0F3EB-B003-144B-9F9A-D8D1C42BD863}"/>
                </a:ext>
              </a:extLst>
            </p:cNvPr>
            <p:cNvCxnSpPr>
              <a:cxnSpLocks/>
            </p:cNvCxnSpPr>
            <p:nvPr/>
          </p:nvCxnSpPr>
          <p:spPr>
            <a:xfrm>
              <a:off x="2554049" y="4391572"/>
              <a:ext cx="110103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E537ECBB-C69C-4945-8843-C89F82671C51}"/>
                </a:ext>
              </a:extLst>
            </p:cNvPr>
            <p:cNvSpPr/>
            <p:nvPr/>
          </p:nvSpPr>
          <p:spPr>
            <a:xfrm>
              <a:off x="3584437" y="4116666"/>
              <a:ext cx="274900" cy="274901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2A60975-66BA-CA44-9AF3-BEE77258E374}"/>
              </a:ext>
            </a:extLst>
          </p:cNvPr>
          <p:cNvGrpSpPr/>
          <p:nvPr/>
        </p:nvGrpSpPr>
        <p:grpSpPr>
          <a:xfrm flipH="1" flipV="1">
            <a:off x="8045954" y="2046075"/>
            <a:ext cx="252444" cy="53167"/>
            <a:chOff x="2554049" y="4116666"/>
            <a:chExt cx="1305288" cy="27490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0AE8583-80FF-1C4C-805D-A9CAEF03F159}"/>
                </a:ext>
              </a:extLst>
            </p:cNvPr>
            <p:cNvCxnSpPr>
              <a:cxnSpLocks/>
            </p:cNvCxnSpPr>
            <p:nvPr/>
          </p:nvCxnSpPr>
          <p:spPr>
            <a:xfrm>
              <a:off x="2554049" y="4391572"/>
              <a:ext cx="110103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52" name="Right Triangle 51">
              <a:extLst>
                <a:ext uri="{FF2B5EF4-FFF2-40B4-BE49-F238E27FC236}">
                  <a16:creationId xmlns:a16="http://schemas.microsoft.com/office/drawing/2014/main" id="{A94EC791-52C9-5C4D-AB9F-20E408FCBE40}"/>
                </a:ext>
              </a:extLst>
            </p:cNvPr>
            <p:cNvSpPr/>
            <p:nvPr/>
          </p:nvSpPr>
          <p:spPr>
            <a:xfrm>
              <a:off x="3584437" y="4116666"/>
              <a:ext cx="274900" cy="274901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7ADAAB1-5484-9746-B574-59705771ED95}"/>
              </a:ext>
            </a:extLst>
          </p:cNvPr>
          <p:cNvSpPr txBox="1"/>
          <p:nvPr/>
        </p:nvSpPr>
        <p:spPr>
          <a:xfrm>
            <a:off x="1140782" y="2993516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Sequence 16S </a:t>
            </a:r>
          </a:p>
          <a:p>
            <a:pPr algn="ctr"/>
            <a:r>
              <a:rPr lang="en-US" sz="1600" dirty="0" err="1"/>
              <a:t>rRNA</a:t>
            </a:r>
            <a:r>
              <a:rPr lang="en-US" sz="1600" dirty="0"/>
              <a:t> genes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9445422-16F5-ED4F-918D-2EA3A3D5BA87}"/>
              </a:ext>
            </a:extLst>
          </p:cNvPr>
          <p:cNvCxnSpPr>
            <a:cxnSpLocks/>
          </p:cNvCxnSpPr>
          <p:nvPr/>
        </p:nvCxnSpPr>
        <p:spPr>
          <a:xfrm>
            <a:off x="7159229" y="2241191"/>
            <a:ext cx="1008493" cy="0"/>
          </a:xfrm>
          <a:prstGeom prst="line">
            <a:avLst/>
          </a:prstGeom>
          <a:ln w="539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73E5E0A-991E-AF41-9B39-4378F8B8004E}"/>
              </a:ext>
            </a:extLst>
          </p:cNvPr>
          <p:cNvCxnSpPr>
            <a:cxnSpLocks/>
          </p:cNvCxnSpPr>
          <p:nvPr/>
        </p:nvCxnSpPr>
        <p:spPr>
          <a:xfrm>
            <a:off x="7387700" y="2240989"/>
            <a:ext cx="567081" cy="405"/>
          </a:xfrm>
          <a:prstGeom prst="line">
            <a:avLst/>
          </a:prstGeom>
          <a:ln w="539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44DC7F2-981D-1343-A2FA-05A4E717E449}"/>
              </a:ext>
            </a:extLst>
          </p:cNvPr>
          <p:cNvSpPr txBox="1"/>
          <p:nvPr/>
        </p:nvSpPr>
        <p:spPr>
          <a:xfrm>
            <a:off x="3928155" y="2870405"/>
            <a:ext cx="1967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Processing, QC, and assembly </a:t>
            </a:r>
          </a:p>
          <a:p>
            <a:pPr algn="ctr"/>
            <a:r>
              <a:rPr lang="en-US" sz="1600" dirty="0"/>
              <a:t>of reads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E490740-92A4-F64E-8F4A-8B1DD4112DB4}"/>
              </a:ext>
            </a:extLst>
          </p:cNvPr>
          <p:cNvCxnSpPr>
            <a:cxnSpLocks/>
          </p:cNvCxnSpPr>
          <p:nvPr/>
        </p:nvCxnSpPr>
        <p:spPr>
          <a:xfrm>
            <a:off x="4181232" y="4075760"/>
            <a:ext cx="678432" cy="0"/>
          </a:xfrm>
          <a:prstGeom prst="line">
            <a:avLst/>
          </a:prstGeom>
          <a:ln w="539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A0108B8-2398-A745-AF5D-52C9171167EC}"/>
              </a:ext>
            </a:extLst>
          </p:cNvPr>
          <p:cNvCxnSpPr>
            <a:cxnSpLocks/>
          </p:cNvCxnSpPr>
          <p:nvPr/>
        </p:nvCxnSpPr>
        <p:spPr>
          <a:xfrm>
            <a:off x="4260035" y="4267957"/>
            <a:ext cx="599629" cy="0"/>
          </a:xfrm>
          <a:prstGeom prst="line">
            <a:avLst/>
          </a:prstGeom>
          <a:ln w="539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0A4C9E7-3AE1-E741-BDA6-0444052C5D94}"/>
              </a:ext>
            </a:extLst>
          </p:cNvPr>
          <p:cNvCxnSpPr>
            <a:cxnSpLocks/>
          </p:cNvCxnSpPr>
          <p:nvPr/>
        </p:nvCxnSpPr>
        <p:spPr>
          <a:xfrm>
            <a:off x="4156754" y="4465797"/>
            <a:ext cx="702910" cy="0"/>
          </a:xfrm>
          <a:prstGeom prst="line">
            <a:avLst/>
          </a:prstGeom>
          <a:ln w="539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F4062AD-4615-6546-858D-1DAE84C1FB8E}"/>
              </a:ext>
            </a:extLst>
          </p:cNvPr>
          <p:cNvCxnSpPr>
            <a:cxnSpLocks/>
          </p:cNvCxnSpPr>
          <p:nvPr/>
        </p:nvCxnSpPr>
        <p:spPr>
          <a:xfrm>
            <a:off x="5114087" y="4075760"/>
            <a:ext cx="568794" cy="0"/>
          </a:xfrm>
          <a:prstGeom prst="line">
            <a:avLst/>
          </a:prstGeom>
          <a:ln w="539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E75509C-301C-DD46-B80A-64078CEA9988}"/>
              </a:ext>
            </a:extLst>
          </p:cNvPr>
          <p:cNvCxnSpPr>
            <a:cxnSpLocks/>
          </p:cNvCxnSpPr>
          <p:nvPr/>
        </p:nvCxnSpPr>
        <p:spPr>
          <a:xfrm>
            <a:off x="4925658" y="4183582"/>
            <a:ext cx="765534" cy="0"/>
          </a:xfrm>
          <a:prstGeom prst="line">
            <a:avLst/>
          </a:prstGeom>
          <a:ln w="539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56B5965-5A1B-9E4E-9AB3-E76FB9E23304}"/>
              </a:ext>
            </a:extLst>
          </p:cNvPr>
          <p:cNvCxnSpPr>
            <a:cxnSpLocks/>
          </p:cNvCxnSpPr>
          <p:nvPr/>
        </p:nvCxnSpPr>
        <p:spPr>
          <a:xfrm>
            <a:off x="7159229" y="2347850"/>
            <a:ext cx="1008493" cy="0"/>
          </a:xfrm>
          <a:prstGeom prst="line">
            <a:avLst/>
          </a:prstGeom>
          <a:ln w="539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8136457-8285-C84D-95F6-B259129F7B2D}"/>
              </a:ext>
            </a:extLst>
          </p:cNvPr>
          <p:cNvCxnSpPr>
            <a:cxnSpLocks/>
          </p:cNvCxnSpPr>
          <p:nvPr/>
        </p:nvCxnSpPr>
        <p:spPr>
          <a:xfrm>
            <a:off x="7387700" y="2347850"/>
            <a:ext cx="567081" cy="0"/>
          </a:xfrm>
          <a:prstGeom prst="line">
            <a:avLst/>
          </a:prstGeom>
          <a:ln w="539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63A9409-7147-0547-8700-F5C9DDA8CBEC}"/>
              </a:ext>
            </a:extLst>
          </p:cNvPr>
          <p:cNvCxnSpPr>
            <a:cxnSpLocks/>
          </p:cNvCxnSpPr>
          <p:nvPr/>
        </p:nvCxnSpPr>
        <p:spPr>
          <a:xfrm>
            <a:off x="7159229" y="2447753"/>
            <a:ext cx="1008493" cy="0"/>
          </a:xfrm>
          <a:prstGeom prst="line">
            <a:avLst/>
          </a:prstGeom>
          <a:ln w="539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B87839D-1B15-DD47-B4D9-233F0C343B0D}"/>
              </a:ext>
            </a:extLst>
          </p:cNvPr>
          <p:cNvCxnSpPr>
            <a:cxnSpLocks/>
          </p:cNvCxnSpPr>
          <p:nvPr/>
        </p:nvCxnSpPr>
        <p:spPr>
          <a:xfrm>
            <a:off x="7387700" y="2447551"/>
            <a:ext cx="567081" cy="405"/>
          </a:xfrm>
          <a:prstGeom prst="line">
            <a:avLst/>
          </a:prstGeom>
          <a:ln w="539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1FFECC0-CCF2-0C4E-A567-01332A326E0E}"/>
              </a:ext>
            </a:extLst>
          </p:cNvPr>
          <p:cNvCxnSpPr>
            <a:cxnSpLocks/>
          </p:cNvCxnSpPr>
          <p:nvPr/>
        </p:nvCxnSpPr>
        <p:spPr>
          <a:xfrm>
            <a:off x="7159229" y="2548062"/>
            <a:ext cx="1008493" cy="0"/>
          </a:xfrm>
          <a:prstGeom prst="line">
            <a:avLst/>
          </a:prstGeom>
          <a:ln w="539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ACE23D3-6C42-EA4B-A803-1699F1B9FA6B}"/>
              </a:ext>
            </a:extLst>
          </p:cNvPr>
          <p:cNvCxnSpPr>
            <a:cxnSpLocks/>
          </p:cNvCxnSpPr>
          <p:nvPr/>
        </p:nvCxnSpPr>
        <p:spPr>
          <a:xfrm>
            <a:off x="7387700" y="2548062"/>
            <a:ext cx="567081" cy="0"/>
          </a:xfrm>
          <a:prstGeom prst="line">
            <a:avLst/>
          </a:prstGeom>
          <a:ln w="539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B6A4164-ECF6-9848-A1DE-36895AAC7D93}"/>
              </a:ext>
            </a:extLst>
          </p:cNvPr>
          <p:cNvCxnSpPr>
            <a:cxnSpLocks/>
          </p:cNvCxnSpPr>
          <p:nvPr/>
        </p:nvCxnSpPr>
        <p:spPr>
          <a:xfrm>
            <a:off x="1067613" y="4245243"/>
            <a:ext cx="1638301" cy="0"/>
          </a:xfrm>
          <a:prstGeom prst="line">
            <a:avLst/>
          </a:prstGeom>
          <a:ln w="539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403456D-9E16-CE44-B114-98F70006D1F7}"/>
              </a:ext>
            </a:extLst>
          </p:cNvPr>
          <p:cNvCxnSpPr>
            <a:cxnSpLocks/>
          </p:cNvCxnSpPr>
          <p:nvPr/>
        </p:nvCxnSpPr>
        <p:spPr>
          <a:xfrm>
            <a:off x="1296084" y="4245041"/>
            <a:ext cx="1182738" cy="0"/>
          </a:xfrm>
          <a:prstGeom prst="line">
            <a:avLst/>
          </a:prstGeom>
          <a:ln w="539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5DB147D-B70C-E946-8684-8D8D06279425}"/>
              </a:ext>
            </a:extLst>
          </p:cNvPr>
          <p:cNvGrpSpPr/>
          <p:nvPr/>
        </p:nvGrpSpPr>
        <p:grpSpPr>
          <a:xfrm>
            <a:off x="1000079" y="4065663"/>
            <a:ext cx="252444" cy="53167"/>
            <a:chOff x="2554049" y="4116666"/>
            <a:chExt cx="1305288" cy="274906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ECAE92A-23E3-D94D-B79E-1F5B9DEB1E65}"/>
                </a:ext>
              </a:extLst>
            </p:cNvPr>
            <p:cNvCxnSpPr>
              <a:cxnSpLocks/>
            </p:cNvCxnSpPr>
            <p:nvPr/>
          </p:nvCxnSpPr>
          <p:spPr>
            <a:xfrm>
              <a:off x="2554049" y="4391572"/>
              <a:ext cx="110103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51" name="Right Triangle 150">
              <a:extLst>
                <a:ext uri="{FF2B5EF4-FFF2-40B4-BE49-F238E27FC236}">
                  <a16:creationId xmlns:a16="http://schemas.microsoft.com/office/drawing/2014/main" id="{2D26CDDE-2D37-D746-9818-2722FB168A21}"/>
                </a:ext>
              </a:extLst>
            </p:cNvPr>
            <p:cNvSpPr/>
            <p:nvPr/>
          </p:nvSpPr>
          <p:spPr>
            <a:xfrm>
              <a:off x="3584437" y="4116666"/>
              <a:ext cx="274900" cy="274901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67F5793-FB97-E34E-B447-76060CC51C45}"/>
              </a:ext>
            </a:extLst>
          </p:cNvPr>
          <p:cNvGrpSpPr/>
          <p:nvPr/>
        </p:nvGrpSpPr>
        <p:grpSpPr>
          <a:xfrm flipH="1" flipV="1">
            <a:off x="2541246" y="4368313"/>
            <a:ext cx="252444" cy="53167"/>
            <a:chOff x="2554049" y="4116666"/>
            <a:chExt cx="1305288" cy="274906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F84973B-8AFA-0D4D-9704-736186D7C41E}"/>
                </a:ext>
              </a:extLst>
            </p:cNvPr>
            <p:cNvCxnSpPr>
              <a:cxnSpLocks/>
            </p:cNvCxnSpPr>
            <p:nvPr/>
          </p:nvCxnSpPr>
          <p:spPr>
            <a:xfrm>
              <a:off x="2554049" y="4391572"/>
              <a:ext cx="110103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54" name="Right Triangle 153">
              <a:extLst>
                <a:ext uri="{FF2B5EF4-FFF2-40B4-BE49-F238E27FC236}">
                  <a16:creationId xmlns:a16="http://schemas.microsoft.com/office/drawing/2014/main" id="{0C5F4F43-4AEF-1E4D-B012-400C50F9A069}"/>
                </a:ext>
              </a:extLst>
            </p:cNvPr>
            <p:cNvSpPr/>
            <p:nvPr/>
          </p:nvSpPr>
          <p:spPr>
            <a:xfrm>
              <a:off x="3584437" y="4116666"/>
              <a:ext cx="274900" cy="274901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  <a:miter lim="800000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E5DA651-18A2-D741-AF3A-2DA3EC48BE6E}"/>
              </a:ext>
            </a:extLst>
          </p:cNvPr>
          <p:cNvCxnSpPr>
            <a:cxnSpLocks/>
          </p:cNvCxnSpPr>
          <p:nvPr/>
        </p:nvCxnSpPr>
        <p:spPr>
          <a:xfrm>
            <a:off x="1306930" y="4118829"/>
            <a:ext cx="946354" cy="0"/>
          </a:xfrm>
          <a:prstGeom prst="line">
            <a:avLst/>
          </a:prstGeom>
          <a:ln w="22225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5CBA34DC-0E25-C64B-8BF4-C1595BF9775B}"/>
              </a:ext>
            </a:extLst>
          </p:cNvPr>
          <p:cNvCxnSpPr>
            <a:cxnSpLocks/>
          </p:cNvCxnSpPr>
          <p:nvPr/>
        </p:nvCxnSpPr>
        <p:spPr>
          <a:xfrm>
            <a:off x="1544103" y="4368313"/>
            <a:ext cx="946354" cy="0"/>
          </a:xfrm>
          <a:prstGeom prst="line">
            <a:avLst/>
          </a:prstGeom>
          <a:ln w="22225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71A030C3-83E4-9A49-93F6-4B0DB0B990B2}"/>
              </a:ext>
            </a:extLst>
          </p:cNvPr>
          <p:cNvSpPr txBox="1"/>
          <p:nvPr/>
        </p:nvSpPr>
        <p:spPr>
          <a:xfrm>
            <a:off x="1491126" y="3772577"/>
            <a:ext cx="911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Read 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330BB17-1E49-ED47-BA64-BBF832992379}"/>
              </a:ext>
            </a:extLst>
          </p:cNvPr>
          <p:cNvSpPr txBox="1"/>
          <p:nvPr/>
        </p:nvSpPr>
        <p:spPr>
          <a:xfrm>
            <a:off x="1491126" y="4352916"/>
            <a:ext cx="911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Read 2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EBDDE5C-6F2D-0446-8CF4-E2458828FC09}"/>
              </a:ext>
            </a:extLst>
          </p:cNvPr>
          <p:cNvCxnSpPr>
            <a:cxnSpLocks/>
          </p:cNvCxnSpPr>
          <p:nvPr/>
        </p:nvCxnSpPr>
        <p:spPr>
          <a:xfrm>
            <a:off x="4168993" y="4369042"/>
            <a:ext cx="649258" cy="0"/>
          </a:xfrm>
          <a:prstGeom prst="line">
            <a:avLst/>
          </a:prstGeom>
          <a:ln w="539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9B0490DB-6D32-A244-8DBF-C9CCA3A82FE8}"/>
              </a:ext>
            </a:extLst>
          </p:cNvPr>
          <p:cNvCxnSpPr>
            <a:cxnSpLocks/>
          </p:cNvCxnSpPr>
          <p:nvPr/>
        </p:nvCxnSpPr>
        <p:spPr>
          <a:xfrm>
            <a:off x="5001858" y="4409692"/>
            <a:ext cx="523960" cy="0"/>
          </a:xfrm>
          <a:prstGeom prst="line">
            <a:avLst/>
          </a:prstGeom>
          <a:ln w="539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3D436C55-9356-0640-9333-782630659C42}"/>
              </a:ext>
            </a:extLst>
          </p:cNvPr>
          <p:cNvCxnSpPr>
            <a:cxnSpLocks/>
          </p:cNvCxnSpPr>
          <p:nvPr/>
        </p:nvCxnSpPr>
        <p:spPr>
          <a:xfrm>
            <a:off x="4938497" y="4512816"/>
            <a:ext cx="752695" cy="0"/>
          </a:xfrm>
          <a:prstGeom prst="line">
            <a:avLst/>
          </a:prstGeom>
          <a:ln w="539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1F09CA7-A11E-394A-B03C-984D65A9ACD1}"/>
              </a:ext>
            </a:extLst>
          </p:cNvPr>
          <p:cNvCxnSpPr>
            <a:cxnSpLocks/>
          </p:cNvCxnSpPr>
          <p:nvPr/>
        </p:nvCxnSpPr>
        <p:spPr>
          <a:xfrm>
            <a:off x="4168993" y="4569222"/>
            <a:ext cx="702910" cy="0"/>
          </a:xfrm>
          <a:prstGeom prst="line">
            <a:avLst/>
          </a:prstGeom>
          <a:ln w="539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996549F3-F763-014D-B1D8-743665FD8839}"/>
              </a:ext>
            </a:extLst>
          </p:cNvPr>
          <p:cNvCxnSpPr>
            <a:cxnSpLocks/>
          </p:cNvCxnSpPr>
          <p:nvPr/>
        </p:nvCxnSpPr>
        <p:spPr>
          <a:xfrm>
            <a:off x="4968824" y="4610497"/>
            <a:ext cx="679202" cy="0"/>
          </a:xfrm>
          <a:prstGeom prst="line">
            <a:avLst/>
          </a:prstGeom>
          <a:ln w="539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017A5FE5-D520-5443-8AF6-D499E4B2E030}"/>
              </a:ext>
            </a:extLst>
          </p:cNvPr>
          <p:cNvSpPr txBox="1"/>
          <p:nvPr/>
        </p:nvSpPr>
        <p:spPr>
          <a:xfrm>
            <a:off x="6404034" y="2870405"/>
            <a:ext cx="2528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Generate a representative sequence for each species and assign taxonomy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CE27FD8-CC51-4147-BFC5-31FF006CB765}"/>
              </a:ext>
            </a:extLst>
          </p:cNvPr>
          <p:cNvCxnSpPr>
            <a:cxnSpLocks/>
          </p:cNvCxnSpPr>
          <p:nvPr/>
        </p:nvCxnSpPr>
        <p:spPr>
          <a:xfrm>
            <a:off x="6823293" y="4190124"/>
            <a:ext cx="678432" cy="0"/>
          </a:xfrm>
          <a:prstGeom prst="line">
            <a:avLst/>
          </a:prstGeom>
          <a:ln w="539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FD829A39-29A2-E04F-B2C8-00B626D32315}"/>
              </a:ext>
            </a:extLst>
          </p:cNvPr>
          <p:cNvCxnSpPr>
            <a:cxnSpLocks/>
          </p:cNvCxnSpPr>
          <p:nvPr/>
        </p:nvCxnSpPr>
        <p:spPr>
          <a:xfrm>
            <a:off x="6809140" y="4429321"/>
            <a:ext cx="692585" cy="0"/>
          </a:xfrm>
          <a:prstGeom prst="line">
            <a:avLst/>
          </a:prstGeom>
          <a:ln w="539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295CBF7-5CCD-3142-90B5-374AEB9B7342}"/>
              </a:ext>
            </a:extLst>
          </p:cNvPr>
          <p:cNvCxnSpPr>
            <a:cxnSpLocks/>
          </p:cNvCxnSpPr>
          <p:nvPr/>
        </p:nvCxnSpPr>
        <p:spPr>
          <a:xfrm>
            <a:off x="7733611" y="4190124"/>
            <a:ext cx="752695" cy="0"/>
          </a:xfrm>
          <a:prstGeom prst="line">
            <a:avLst/>
          </a:prstGeom>
          <a:ln w="539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C86A926-7901-D94C-A8FE-26D7A0DCE9FB}"/>
              </a:ext>
            </a:extLst>
          </p:cNvPr>
          <p:cNvCxnSpPr>
            <a:cxnSpLocks/>
          </p:cNvCxnSpPr>
          <p:nvPr/>
        </p:nvCxnSpPr>
        <p:spPr>
          <a:xfrm>
            <a:off x="7733610" y="4436850"/>
            <a:ext cx="752695" cy="0"/>
          </a:xfrm>
          <a:prstGeom prst="line">
            <a:avLst/>
          </a:prstGeom>
          <a:ln w="539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D6A4C4A1-1CF5-7A49-8326-D455B054D5FB}"/>
              </a:ext>
            </a:extLst>
          </p:cNvPr>
          <p:cNvSpPr/>
          <p:nvPr/>
        </p:nvSpPr>
        <p:spPr>
          <a:xfrm>
            <a:off x="629438" y="783637"/>
            <a:ext cx="430306" cy="4303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995A8608-2145-E341-B562-F6965A573366}"/>
              </a:ext>
            </a:extLst>
          </p:cNvPr>
          <p:cNvSpPr/>
          <p:nvPr/>
        </p:nvSpPr>
        <p:spPr>
          <a:xfrm>
            <a:off x="3480775" y="783637"/>
            <a:ext cx="430306" cy="4303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DD96E8D-E26C-0B44-A6A9-2E694C6403F6}"/>
              </a:ext>
            </a:extLst>
          </p:cNvPr>
          <p:cNvSpPr/>
          <p:nvPr/>
        </p:nvSpPr>
        <p:spPr>
          <a:xfrm>
            <a:off x="5895920" y="783637"/>
            <a:ext cx="430306" cy="4303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6A2DD1B-3723-E047-8794-AF042A1A24E0}"/>
              </a:ext>
            </a:extLst>
          </p:cNvPr>
          <p:cNvSpPr/>
          <p:nvPr/>
        </p:nvSpPr>
        <p:spPr>
          <a:xfrm>
            <a:off x="629438" y="3070750"/>
            <a:ext cx="430306" cy="4303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591FB27-32C6-2C4C-A3E4-3A98E80384C2}"/>
              </a:ext>
            </a:extLst>
          </p:cNvPr>
          <p:cNvSpPr/>
          <p:nvPr/>
        </p:nvSpPr>
        <p:spPr>
          <a:xfrm>
            <a:off x="3480775" y="3070750"/>
            <a:ext cx="430306" cy="430306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815DD0C-605D-974B-9CED-7C54D7B000BE}"/>
              </a:ext>
            </a:extLst>
          </p:cNvPr>
          <p:cNvSpPr/>
          <p:nvPr/>
        </p:nvSpPr>
        <p:spPr>
          <a:xfrm>
            <a:off x="5895920" y="3070750"/>
            <a:ext cx="430306" cy="430306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7439480D-F86A-2D41-BE5B-3D2B97292505}"/>
              </a:ext>
            </a:extLst>
          </p:cNvPr>
          <p:cNvSpPr/>
          <p:nvPr/>
        </p:nvSpPr>
        <p:spPr>
          <a:xfrm>
            <a:off x="5937313" y="1852407"/>
            <a:ext cx="549677" cy="371729"/>
          </a:xfrm>
          <a:prstGeom prst="rightArrow">
            <a:avLst>
              <a:gd name="adj1" fmla="val 27803"/>
              <a:gd name="adj2" fmla="val 7203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D1818E30-0FF7-7D4D-841B-1A47BB127799}"/>
              </a:ext>
            </a:extLst>
          </p:cNvPr>
          <p:cNvSpPr/>
          <p:nvPr/>
        </p:nvSpPr>
        <p:spPr>
          <a:xfrm>
            <a:off x="5945936" y="4095569"/>
            <a:ext cx="549677" cy="371729"/>
          </a:xfrm>
          <a:prstGeom prst="rightArrow">
            <a:avLst>
              <a:gd name="adj1" fmla="val 27803"/>
              <a:gd name="adj2" fmla="val 7203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126E670E-7584-344A-9FB5-CA0A65C1841D}"/>
              </a:ext>
            </a:extLst>
          </p:cNvPr>
          <p:cNvSpPr/>
          <p:nvPr/>
        </p:nvSpPr>
        <p:spPr>
          <a:xfrm>
            <a:off x="3326412" y="4073022"/>
            <a:ext cx="549677" cy="371729"/>
          </a:xfrm>
          <a:prstGeom prst="rightArrow">
            <a:avLst>
              <a:gd name="adj1" fmla="val 27803"/>
              <a:gd name="adj2" fmla="val 7203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CF16CF-7A92-204F-9873-9AD1F86A5D01}"/>
              </a:ext>
            </a:extLst>
          </p:cNvPr>
          <p:cNvCxnSpPr/>
          <p:nvPr/>
        </p:nvCxnSpPr>
        <p:spPr>
          <a:xfrm flipH="1">
            <a:off x="613296" y="4921624"/>
            <a:ext cx="8286675" cy="0"/>
          </a:xfrm>
          <a:prstGeom prst="line">
            <a:avLst/>
          </a:prstGeom>
          <a:ln w="22225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F119AB-30CB-644F-8DC9-C260616FDA62}"/>
              </a:ext>
            </a:extLst>
          </p:cNvPr>
          <p:cNvSpPr txBox="1"/>
          <p:nvPr/>
        </p:nvSpPr>
        <p:spPr>
          <a:xfrm>
            <a:off x="3247367" y="646192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597C48-9F50-1B45-B7E0-5CE10561163E}"/>
              </a:ext>
            </a:extLst>
          </p:cNvPr>
          <p:cNvGrpSpPr/>
          <p:nvPr/>
        </p:nvGrpSpPr>
        <p:grpSpPr>
          <a:xfrm>
            <a:off x="3202653" y="5442256"/>
            <a:ext cx="1957157" cy="1016888"/>
            <a:chOff x="2861094" y="5080169"/>
            <a:chExt cx="2449182" cy="12725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0347B2-753A-F04A-B56C-A1FD0B84EDD2}"/>
                </a:ext>
              </a:extLst>
            </p:cNvPr>
            <p:cNvSpPr/>
            <p:nvPr/>
          </p:nvSpPr>
          <p:spPr>
            <a:xfrm>
              <a:off x="2866328" y="5719215"/>
              <a:ext cx="306251" cy="632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C279874-71AC-2D4C-8B04-8AB20D03E1C8}"/>
                </a:ext>
              </a:extLst>
            </p:cNvPr>
            <p:cNvSpPr/>
            <p:nvPr/>
          </p:nvSpPr>
          <p:spPr>
            <a:xfrm>
              <a:off x="3172806" y="5607039"/>
              <a:ext cx="306251" cy="744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C3C7C39-761F-BD48-807B-F8277A495B94}"/>
                </a:ext>
              </a:extLst>
            </p:cNvPr>
            <p:cNvSpPr/>
            <p:nvPr/>
          </p:nvSpPr>
          <p:spPr>
            <a:xfrm>
              <a:off x="3469927" y="5735864"/>
              <a:ext cx="306251" cy="6153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9F3D734-D2B7-064A-9062-14243F2FA15D}"/>
                </a:ext>
              </a:extLst>
            </p:cNvPr>
            <p:cNvSpPr/>
            <p:nvPr/>
          </p:nvSpPr>
          <p:spPr>
            <a:xfrm>
              <a:off x="3776741" y="5425677"/>
              <a:ext cx="306251" cy="924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57AAB5A-81D8-AF4C-B10A-ECCC279FADCC}"/>
                </a:ext>
              </a:extLst>
            </p:cNvPr>
            <p:cNvSpPr/>
            <p:nvPr/>
          </p:nvSpPr>
          <p:spPr>
            <a:xfrm>
              <a:off x="4078652" y="6113193"/>
              <a:ext cx="310896" cy="238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0E3627B-ACD3-404F-9B6D-9A3A1F67FA3D}"/>
                </a:ext>
              </a:extLst>
            </p:cNvPr>
            <p:cNvSpPr/>
            <p:nvPr/>
          </p:nvSpPr>
          <p:spPr>
            <a:xfrm>
              <a:off x="4394139" y="6031970"/>
              <a:ext cx="306251" cy="3191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2A2794E-EE93-8144-9CFE-6A9F06C135E4}"/>
                </a:ext>
              </a:extLst>
            </p:cNvPr>
            <p:cNvSpPr/>
            <p:nvPr/>
          </p:nvSpPr>
          <p:spPr>
            <a:xfrm>
              <a:off x="4691997" y="5885388"/>
              <a:ext cx="329457" cy="465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0CB2313-B40E-A943-B29B-CB27469C16BB}"/>
                </a:ext>
              </a:extLst>
            </p:cNvPr>
            <p:cNvSpPr/>
            <p:nvPr/>
          </p:nvSpPr>
          <p:spPr>
            <a:xfrm>
              <a:off x="4996899" y="6238189"/>
              <a:ext cx="306251" cy="113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0602F91-DC66-A644-91ED-D236116FB85E}"/>
                </a:ext>
              </a:extLst>
            </p:cNvPr>
            <p:cNvSpPr/>
            <p:nvPr/>
          </p:nvSpPr>
          <p:spPr>
            <a:xfrm>
              <a:off x="2868503" y="5645443"/>
              <a:ext cx="306251" cy="768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B823BA2-3991-D148-838A-B929FEECCB2E}"/>
                </a:ext>
              </a:extLst>
            </p:cNvPr>
            <p:cNvSpPr/>
            <p:nvPr/>
          </p:nvSpPr>
          <p:spPr>
            <a:xfrm>
              <a:off x="3172805" y="5529575"/>
              <a:ext cx="306251" cy="1039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04C4568-3202-5A49-81B7-48D5187D8520}"/>
                </a:ext>
              </a:extLst>
            </p:cNvPr>
            <p:cNvSpPr/>
            <p:nvPr/>
          </p:nvSpPr>
          <p:spPr>
            <a:xfrm>
              <a:off x="3479057" y="5663574"/>
              <a:ext cx="297122" cy="1013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1A7D471-0A52-C540-88BE-88F346F50830}"/>
                </a:ext>
              </a:extLst>
            </p:cNvPr>
            <p:cNvSpPr/>
            <p:nvPr/>
          </p:nvSpPr>
          <p:spPr>
            <a:xfrm>
              <a:off x="3776178" y="5303218"/>
              <a:ext cx="307376" cy="121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685C551-51BE-704E-86E9-B76CA1674B58}"/>
                </a:ext>
              </a:extLst>
            </p:cNvPr>
            <p:cNvSpPr/>
            <p:nvPr/>
          </p:nvSpPr>
          <p:spPr>
            <a:xfrm>
              <a:off x="4078652" y="5090489"/>
              <a:ext cx="309218" cy="10584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E6EDE7E-2787-0E4D-8A71-504C4E9693EB}"/>
                </a:ext>
              </a:extLst>
            </p:cNvPr>
            <p:cNvSpPr/>
            <p:nvPr/>
          </p:nvSpPr>
          <p:spPr>
            <a:xfrm>
              <a:off x="4394139" y="5090489"/>
              <a:ext cx="307376" cy="9427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3E26E60-6531-EC47-880E-C56779DC074C}"/>
                </a:ext>
              </a:extLst>
            </p:cNvPr>
            <p:cNvSpPr/>
            <p:nvPr/>
          </p:nvSpPr>
          <p:spPr>
            <a:xfrm>
              <a:off x="4700859" y="5090489"/>
              <a:ext cx="318478" cy="7962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8489646-47C8-9040-BC91-10BD107A6635}"/>
                </a:ext>
              </a:extLst>
            </p:cNvPr>
            <p:cNvSpPr/>
            <p:nvPr/>
          </p:nvSpPr>
          <p:spPr>
            <a:xfrm>
              <a:off x="5018235" y="5090491"/>
              <a:ext cx="286040" cy="11479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C70E6D5-18B8-5B43-B6DC-48DFE55CB97D}"/>
                </a:ext>
              </a:extLst>
            </p:cNvPr>
            <p:cNvSpPr/>
            <p:nvPr/>
          </p:nvSpPr>
          <p:spPr>
            <a:xfrm>
              <a:off x="2868620" y="5576315"/>
              <a:ext cx="306251" cy="768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78AE506-4AEF-CD4C-8D6C-DFE2EE13BB96}"/>
                </a:ext>
              </a:extLst>
            </p:cNvPr>
            <p:cNvSpPr/>
            <p:nvPr/>
          </p:nvSpPr>
          <p:spPr>
            <a:xfrm>
              <a:off x="3172243" y="5417689"/>
              <a:ext cx="306251" cy="1139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702365A-E7CB-1443-8964-2C9D1F10A284}"/>
                </a:ext>
              </a:extLst>
            </p:cNvPr>
            <p:cNvSpPr/>
            <p:nvPr/>
          </p:nvSpPr>
          <p:spPr>
            <a:xfrm>
              <a:off x="3478939" y="5530916"/>
              <a:ext cx="300322" cy="1360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B1F9B7D-3F15-634C-A86C-A8A040C9D077}"/>
                </a:ext>
              </a:extLst>
            </p:cNvPr>
            <p:cNvSpPr/>
            <p:nvPr/>
          </p:nvSpPr>
          <p:spPr>
            <a:xfrm>
              <a:off x="3778937" y="5232752"/>
              <a:ext cx="306251" cy="716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F4A705-4C19-D446-8699-D545F209BA21}"/>
                </a:ext>
              </a:extLst>
            </p:cNvPr>
            <p:cNvSpPr/>
            <p:nvPr/>
          </p:nvSpPr>
          <p:spPr>
            <a:xfrm>
              <a:off x="2866275" y="5090907"/>
              <a:ext cx="306251" cy="51510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F11C7B2-C188-C347-83D2-7F8FF6C9D7F7}"/>
                </a:ext>
              </a:extLst>
            </p:cNvPr>
            <p:cNvSpPr/>
            <p:nvPr/>
          </p:nvSpPr>
          <p:spPr>
            <a:xfrm>
              <a:off x="3171637" y="5083841"/>
              <a:ext cx="306251" cy="335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6A803B9-7C08-4F47-B18F-D68F8CC7D654}"/>
                </a:ext>
              </a:extLst>
            </p:cNvPr>
            <p:cNvSpPr/>
            <p:nvPr/>
          </p:nvSpPr>
          <p:spPr>
            <a:xfrm>
              <a:off x="3476711" y="5089417"/>
              <a:ext cx="297415" cy="46397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1C883A6-BE24-0A45-877B-C719201C4332}"/>
                </a:ext>
              </a:extLst>
            </p:cNvPr>
            <p:cNvSpPr/>
            <p:nvPr/>
          </p:nvSpPr>
          <p:spPr>
            <a:xfrm>
              <a:off x="3744977" y="5084626"/>
              <a:ext cx="339662" cy="17233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F841B05-B60D-D04D-A8AB-B7E1FED72C05}"/>
                </a:ext>
              </a:extLst>
            </p:cNvPr>
            <p:cNvCxnSpPr/>
            <p:nvPr/>
          </p:nvCxnSpPr>
          <p:spPr>
            <a:xfrm>
              <a:off x="4394875" y="5086631"/>
              <a:ext cx="0" cy="12660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C4E65-239C-F14D-8E3A-17A70CB7ECB3}"/>
                </a:ext>
              </a:extLst>
            </p:cNvPr>
            <p:cNvCxnSpPr/>
            <p:nvPr/>
          </p:nvCxnSpPr>
          <p:spPr>
            <a:xfrm>
              <a:off x="3171637" y="5083841"/>
              <a:ext cx="0" cy="12660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C7F2C84-5EFB-F145-B002-60E62CD00930}"/>
                </a:ext>
              </a:extLst>
            </p:cNvPr>
            <p:cNvCxnSpPr/>
            <p:nvPr/>
          </p:nvCxnSpPr>
          <p:spPr>
            <a:xfrm>
              <a:off x="3483260" y="5080169"/>
              <a:ext cx="0" cy="12660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0A411FE-55E8-4C41-AC5E-042F8F1D6967}"/>
                </a:ext>
              </a:extLst>
            </p:cNvPr>
            <p:cNvCxnSpPr/>
            <p:nvPr/>
          </p:nvCxnSpPr>
          <p:spPr>
            <a:xfrm>
              <a:off x="3776178" y="5080169"/>
              <a:ext cx="0" cy="12660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AF3D587-CEEE-F343-B279-183CA530619B}"/>
                </a:ext>
              </a:extLst>
            </p:cNvPr>
            <p:cNvCxnSpPr/>
            <p:nvPr/>
          </p:nvCxnSpPr>
          <p:spPr>
            <a:xfrm>
              <a:off x="4078652" y="5082337"/>
              <a:ext cx="0" cy="12660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2322E80-6AE0-1B47-9B66-B8E29D64C9B9}"/>
                </a:ext>
              </a:extLst>
            </p:cNvPr>
            <p:cNvCxnSpPr/>
            <p:nvPr/>
          </p:nvCxnSpPr>
          <p:spPr>
            <a:xfrm>
              <a:off x="4700766" y="5086180"/>
              <a:ext cx="0" cy="12660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292A7CD-1C38-AA4B-8C65-1052FC99B4D3}"/>
                </a:ext>
              </a:extLst>
            </p:cNvPr>
            <p:cNvCxnSpPr/>
            <p:nvPr/>
          </p:nvCxnSpPr>
          <p:spPr>
            <a:xfrm>
              <a:off x="5018235" y="5086180"/>
              <a:ext cx="0" cy="126607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8AD129-CCB7-1D40-A942-9E34F1D86BF9}"/>
                </a:ext>
              </a:extLst>
            </p:cNvPr>
            <p:cNvSpPr/>
            <p:nvPr/>
          </p:nvSpPr>
          <p:spPr>
            <a:xfrm>
              <a:off x="2861094" y="5087655"/>
              <a:ext cx="2449182" cy="1264023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68C1AA2B-B661-D840-88EA-7407ECE081AA}"/>
              </a:ext>
            </a:extLst>
          </p:cNvPr>
          <p:cNvSpPr txBox="1"/>
          <p:nvPr/>
        </p:nvSpPr>
        <p:spPr>
          <a:xfrm>
            <a:off x="4199386" y="646192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diseased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CF1E04-BEC8-2C42-B20B-EF00058357E9}"/>
              </a:ext>
            </a:extLst>
          </p:cNvPr>
          <p:cNvCxnSpPr/>
          <p:nvPr/>
        </p:nvCxnSpPr>
        <p:spPr>
          <a:xfrm>
            <a:off x="4175611" y="6553362"/>
            <a:ext cx="0" cy="2200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FF933AA-1E95-4E44-B2C9-71F7A24C9AB9}"/>
              </a:ext>
            </a:extLst>
          </p:cNvPr>
          <p:cNvSpPr txBox="1"/>
          <p:nvPr/>
        </p:nvSpPr>
        <p:spPr>
          <a:xfrm rot="16200000">
            <a:off x="2313907" y="579034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E5DDD96-01B3-A94E-897F-26BF2824A85A}"/>
              </a:ext>
            </a:extLst>
          </p:cNvPr>
          <p:cNvSpPr txBox="1"/>
          <p:nvPr/>
        </p:nvSpPr>
        <p:spPr>
          <a:xfrm>
            <a:off x="2903737" y="5015319"/>
            <a:ext cx="238238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relative abundance plot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74EF1FE7-AF76-3341-8F4A-386D4645F122}"/>
              </a:ext>
            </a:extLst>
          </p:cNvPr>
          <p:cNvSpPr txBox="1"/>
          <p:nvPr/>
        </p:nvSpPr>
        <p:spPr>
          <a:xfrm>
            <a:off x="6202793" y="5015319"/>
            <a:ext cx="1358064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diversity plot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10F78E9-945E-7545-BEA2-12E00BB93FEE}"/>
              </a:ext>
            </a:extLst>
          </p:cNvPr>
          <p:cNvSpPr txBox="1"/>
          <p:nvPr/>
        </p:nvSpPr>
        <p:spPr>
          <a:xfrm rot="16200000">
            <a:off x="5175667" y="578745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diversity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E5FE1C3-6B1F-E54B-A8A6-4730366F44D5}"/>
              </a:ext>
            </a:extLst>
          </p:cNvPr>
          <p:cNvSpPr txBox="1"/>
          <p:nvPr/>
        </p:nvSpPr>
        <p:spPr>
          <a:xfrm>
            <a:off x="5957627" y="646192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F36EE6B-6422-7946-BC19-8C9BC681CB1D}"/>
              </a:ext>
            </a:extLst>
          </p:cNvPr>
          <p:cNvSpPr txBox="1"/>
          <p:nvPr/>
        </p:nvSpPr>
        <p:spPr>
          <a:xfrm>
            <a:off x="6909646" y="646192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diseased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0E1D13D-635E-A243-AB8D-3D618833481A}"/>
              </a:ext>
            </a:extLst>
          </p:cNvPr>
          <p:cNvCxnSpPr/>
          <p:nvPr/>
        </p:nvCxnSpPr>
        <p:spPr>
          <a:xfrm>
            <a:off x="6885871" y="6553362"/>
            <a:ext cx="0" cy="2200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714B812-C88F-5345-8E04-4AB1342B43EA}"/>
              </a:ext>
            </a:extLst>
          </p:cNvPr>
          <p:cNvSpPr/>
          <p:nvPr/>
        </p:nvSpPr>
        <p:spPr>
          <a:xfrm>
            <a:off x="5926046" y="5444901"/>
            <a:ext cx="1957157" cy="1010088"/>
          </a:xfrm>
          <a:prstGeom prst="rect">
            <a:avLst/>
          </a:prstGeom>
          <a:noFill/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65B5FE8-8753-8B4D-95A7-F5590E04F1BF}"/>
              </a:ext>
            </a:extLst>
          </p:cNvPr>
          <p:cNvSpPr/>
          <p:nvPr/>
        </p:nvSpPr>
        <p:spPr>
          <a:xfrm>
            <a:off x="7719860" y="6258608"/>
            <a:ext cx="97229" cy="9722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9088713-D92E-E545-8F5D-43755C9C9529}"/>
              </a:ext>
            </a:extLst>
          </p:cNvPr>
          <p:cNvSpPr/>
          <p:nvPr/>
        </p:nvSpPr>
        <p:spPr>
          <a:xfrm>
            <a:off x="7468927" y="6321210"/>
            <a:ext cx="97229" cy="9722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973B4B3B-4DFE-0648-AB0E-945E8EBBBBFB}"/>
              </a:ext>
            </a:extLst>
          </p:cNvPr>
          <p:cNvSpPr/>
          <p:nvPr/>
        </p:nvSpPr>
        <p:spPr>
          <a:xfrm>
            <a:off x="7243626" y="6142815"/>
            <a:ext cx="97229" cy="9722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15052430-CCAE-734C-A7D2-31363BD88AE8}"/>
              </a:ext>
            </a:extLst>
          </p:cNvPr>
          <p:cNvSpPr/>
          <p:nvPr/>
        </p:nvSpPr>
        <p:spPr>
          <a:xfrm>
            <a:off x="6999136" y="6267193"/>
            <a:ext cx="97229" cy="9722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30C5A6A-3F9F-B94A-A897-E447FEF726BD}"/>
              </a:ext>
            </a:extLst>
          </p:cNvPr>
          <p:cNvSpPr/>
          <p:nvPr/>
        </p:nvSpPr>
        <p:spPr>
          <a:xfrm>
            <a:off x="6749034" y="5743620"/>
            <a:ext cx="97229" cy="9722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BBF6A43-002D-E242-8C45-E8AFB028620F}"/>
              </a:ext>
            </a:extLst>
          </p:cNvPr>
          <p:cNvSpPr/>
          <p:nvPr/>
        </p:nvSpPr>
        <p:spPr>
          <a:xfrm>
            <a:off x="6520562" y="5532082"/>
            <a:ext cx="97229" cy="9722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DCD94F34-03EA-F943-A740-1DC887F5B9D2}"/>
              </a:ext>
            </a:extLst>
          </p:cNvPr>
          <p:cNvSpPr/>
          <p:nvPr/>
        </p:nvSpPr>
        <p:spPr>
          <a:xfrm>
            <a:off x="6268687" y="5655384"/>
            <a:ext cx="97229" cy="9722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4CA8B2A-C0C9-A546-9435-93ED66F2184B}"/>
              </a:ext>
            </a:extLst>
          </p:cNvPr>
          <p:cNvSpPr/>
          <p:nvPr/>
        </p:nvSpPr>
        <p:spPr>
          <a:xfrm>
            <a:off x="5996166" y="5521355"/>
            <a:ext cx="97229" cy="9722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Slide Number Placeholder 5">
            <a:extLst>
              <a:ext uri="{FF2B5EF4-FFF2-40B4-BE49-F238E27FC236}">
                <a16:creationId xmlns:a16="http://schemas.microsoft.com/office/drawing/2014/main" id="{6C1C1AD4-4C4B-DA47-B20F-AA3773C08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</p:spPr>
        <p:txBody>
          <a:bodyPr/>
          <a:lstStyle/>
          <a:p>
            <a:fld id="{24791E93-A2B7-0848-BDB4-10A6DF01D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79D00-0B94-4743-A33A-B51B4C575BB6}"/>
              </a:ext>
            </a:extLst>
          </p:cNvPr>
          <p:cNvSpPr txBox="1"/>
          <p:nvPr/>
        </p:nvSpPr>
        <p:spPr>
          <a:xfrm>
            <a:off x="686372" y="5748523"/>
            <a:ext cx="2252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Who? How much?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DDD1A93-67D1-9243-8366-69E92CA51BAE}"/>
              </a:ext>
            </a:extLst>
          </p:cNvPr>
          <p:cNvSpPr/>
          <p:nvPr/>
        </p:nvSpPr>
        <p:spPr>
          <a:xfrm>
            <a:off x="710476" y="5148809"/>
            <a:ext cx="430306" cy="430306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962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4731B-68C4-FF48-85F2-AF2CEFB39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12B57-FB95-7C46-A454-174FA9B8AB97}"/>
              </a:ext>
            </a:extLst>
          </p:cNvPr>
          <p:cNvSpPr txBox="1"/>
          <p:nvPr/>
        </p:nvSpPr>
        <p:spPr>
          <a:xfrm>
            <a:off x="668725" y="1279122"/>
            <a:ext cx="81577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2">
                  <a:lumMod val="75000"/>
                </a:schemeClr>
              </a:solidFill>
              <a:sym typeface="Wingdings" pitchFamily="2" charset="2"/>
            </a:endParaRP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Conceptual goals for students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why do we sequence the 16S gene?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how do we decide which 16S sequences belong to which organism?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what can relative abundance and diversity plots tell us?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develop hypothesis and test it</a:t>
            </a: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sym typeface="Wingdings" pitchFamily="2" charset="2"/>
            </a:endParaRP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Data science goals for students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file manipulation from the command line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writing and executing ”for loops”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running commands in terminal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data visualization in R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 writing R notebooks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D7A87EE-B7E9-2F42-82EC-79D92A2B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25" y="58611"/>
            <a:ext cx="7885057" cy="703937"/>
          </a:xfrm>
        </p:spPr>
        <p:txBody>
          <a:bodyPr/>
          <a:lstStyle/>
          <a:p>
            <a:r>
              <a:rPr lang="en-US" dirty="0"/>
              <a:t>A microbiome module by design</a:t>
            </a:r>
          </a:p>
        </p:txBody>
      </p:sp>
    </p:spTree>
    <p:extLst>
      <p:ext uri="{BB962C8B-B14F-4D97-AF65-F5344CB8AC3E}">
        <p14:creationId xmlns:p14="http://schemas.microsoft.com/office/powerpoint/2010/main" val="3137216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4731B-68C4-FF48-85F2-AF2CEFB39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12B57-FB95-7C46-A454-174FA9B8AB97}"/>
              </a:ext>
            </a:extLst>
          </p:cNvPr>
          <p:cNvSpPr txBox="1"/>
          <p:nvPr/>
        </p:nvSpPr>
        <p:spPr>
          <a:xfrm>
            <a:off x="668725" y="1772898"/>
            <a:ext cx="8157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Teaching implementation goals</a:t>
            </a:r>
          </a:p>
          <a:p>
            <a:endParaRPr lang="en-US" sz="2000" b="1" dirty="0">
              <a:solidFill>
                <a:schemeClr val="bg2">
                  <a:lumMod val="75000"/>
                </a:schemeClr>
              </a:solidFill>
              <a:sym typeface="Wingdings" pitchFamily="2" charset="2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allows for individual student curiosity &amp; open-endedness</a:t>
            </a:r>
            <a:endParaRPr lang="en-US" sz="2000" b="1" dirty="0">
              <a:solidFill>
                <a:schemeClr val="bg2">
                  <a:lumMod val="75000"/>
                </a:schemeClr>
              </a:solidFill>
              <a:sym typeface="Wingdings" pitchFamily="2" charset="2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real-world medical relevance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easily sourced raw data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do not have to wait for code to run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avoid painful coding “typos”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• avoid version/compatibility issues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D7A87EE-B7E9-2F42-82EC-79D92A2B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25" y="58611"/>
            <a:ext cx="7885057" cy="703937"/>
          </a:xfrm>
        </p:spPr>
        <p:txBody>
          <a:bodyPr/>
          <a:lstStyle/>
          <a:p>
            <a:r>
              <a:rPr lang="en-US" dirty="0"/>
              <a:t>A microbiome module by design</a:t>
            </a:r>
          </a:p>
        </p:txBody>
      </p:sp>
    </p:spTree>
    <p:extLst>
      <p:ext uri="{BB962C8B-B14F-4D97-AF65-F5344CB8AC3E}">
        <p14:creationId xmlns:p14="http://schemas.microsoft.com/office/powerpoint/2010/main" val="168211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D92B61C-2230-214C-A5F6-47E282DB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5" y="243699"/>
            <a:ext cx="7885057" cy="703937"/>
          </a:xfrm>
        </p:spPr>
        <p:txBody>
          <a:bodyPr/>
          <a:lstStyle/>
          <a:p>
            <a:r>
              <a:rPr lang="en-US" dirty="0"/>
              <a:t>The exercise: an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44675-B4BE-F641-8B50-4CCB03C2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577"/>
            <a:ext cx="9144000" cy="32203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070C72-8E5B-5E48-A57F-58615F42A89A}"/>
              </a:ext>
            </a:extLst>
          </p:cNvPr>
          <p:cNvSpPr txBox="1"/>
          <p:nvPr/>
        </p:nvSpPr>
        <p:spPr>
          <a:xfrm>
            <a:off x="500743" y="5013130"/>
            <a:ext cx="8142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“What is the role of the microbiome and the “hygiene hypothesis” in the development of type 1 diabetes and other auto-immune diseases?”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221C7-B54E-9942-8A0B-4777EDC110FC}"/>
              </a:ext>
            </a:extLst>
          </p:cNvPr>
          <p:cNvSpPr txBox="1"/>
          <p:nvPr/>
        </p:nvSpPr>
        <p:spPr>
          <a:xfrm>
            <a:off x="211525" y="6291942"/>
            <a:ext cx="627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pubs.broadinstitute.org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diabimmune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5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D92B61C-2230-214C-A5F6-47E282DB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5" y="243699"/>
            <a:ext cx="7885057" cy="703937"/>
          </a:xfrm>
        </p:spPr>
        <p:txBody>
          <a:bodyPr/>
          <a:lstStyle/>
          <a:p>
            <a:r>
              <a:rPr lang="en-US" dirty="0"/>
              <a:t>The exercise: an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44675-B4BE-F641-8B50-4CCB03C2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577"/>
            <a:ext cx="9144000" cy="322039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B0690-E5B1-034F-99F5-BA470AAB9F9E}"/>
              </a:ext>
            </a:extLst>
          </p:cNvPr>
          <p:cNvCxnSpPr/>
          <p:nvPr/>
        </p:nvCxnSpPr>
        <p:spPr>
          <a:xfrm flipH="1">
            <a:off x="2764971" y="947636"/>
            <a:ext cx="239486" cy="295941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6A4E1E-C476-AF4B-8391-6FD9D59B5B63}"/>
              </a:ext>
            </a:extLst>
          </p:cNvPr>
          <p:cNvSpPr txBox="1"/>
          <p:nvPr/>
        </p:nvSpPr>
        <p:spPr>
          <a:xfrm>
            <a:off x="440871" y="4964718"/>
            <a:ext cx="8262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“The goal of this cohort is to compare microbiome in infants who have developed type 1 diabetes (T1D) or serum autoantibodies (markers predicting the onset of T1D) with healthy controls in the same area.”</a:t>
            </a:r>
          </a:p>
        </p:txBody>
      </p:sp>
    </p:spTree>
    <p:extLst>
      <p:ext uri="{BB962C8B-B14F-4D97-AF65-F5344CB8AC3E}">
        <p14:creationId xmlns:p14="http://schemas.microsoft.com/office/powerpoint/2010/main" val="199027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B411482-6377-9A42-BA03-50E5027B6EBA}"/>
              </a:ext>
            </a:extLst>
          </p:cNvPr>
          <p:cNvSpPr/>
          <p:nvPr/>
        </p:nvSpPr>
        <p:spPr>
          <a:xfrm>
            <a:off x="7772637" y="2220334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0FE248-CBF7-8740-8367-EC877EF86715}"/>
              </a:ext>
            </a:extLst>
          </p:cNvPr>
          <p:cNvSpPr/>
          <p:nvPr/>
        </p:nvSpPr>
        <p:spPr>
          <a:xfrm>
            <a:off x="7772637" y="3415760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C37B2E-F4AB-A74F-802B-BDC7E4029662}"/>
              </a:ext>
            </a:extLst>
          </p:cNvPr>
          <p:cNvSpPr/>
          <p:nvPr/>
        </p:nvSpPr>
        <p:spPr>
          <a:xfrm>
            <a:off x="7772637" y="4614086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DE1DB-CCDE-6540-955E-1C806C101704}"/>
              </a:ext>
            </a:extLst>
          </p:cNvPr>
          <p:cNvSpPr/>
          <p:nvPr/>
        </p:nvSpPr>
        <p:spPr>
          <a:xfrm>
            <a:off x="355240" y="3416050"/>
            <a:ext cx="105034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F7A8ADB-1F04-2247-8D1A-E4E76673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5" y="243699"/>
            <a:ext cx="7885057" cy="703937"/>
          </a:xfrm>
        </p:spPr>
        <p:txBody>
          <a:bodyPr/>
          <a:lstStyle/>
          <a:p>
            <a:r>
              <a:rPr lang="en-US" dirty="0"/>
              <a:t>The exercise: an overview</a:t>
            </a:r>
          </a:p>
        </p:txBody>
      </p:sp>
      <p:sp>
        <p:nvSpPr>
          <p:cNvPr id="4" name="Snip Same Side Corner Rectangle 3">
            <a:extLst>
              <a:ext uri="{FF2B5EF4-FFF2-40B4-BE49-F238E27FC236}">
                <a16:creationId xmlns:a16="http://schemas.microsoft.com/office/drawing/2014/main" id="{A9C71608-52B8-FE41-80B3-BE8CC054CAEE}"/>
              </a:ext>
            </a:extLst>
          </p:cNvPr>
          <p:cNvSpPr/>
          <p:nvPr/>
        </p:nvSpPr>
        <p:spPr>
          <a:xfrm rot="5400000">
            <a:off x="855139" y="863313"/>
            <a:ext cx="875615" cy="1800418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A7C1-CC12-914D-8F4A-10B14D68A3A1}"/>
              </a:ext>
            </a:extLst>
          </p:cNvPr>
          <p:cNvSpPr txBox="1"/>
          <p:nvPr/>
        </p:nvSpPr>
        <p:spPr>
          <a:xfrm>
            <a:off x="447751" y="1454247"/>
            <a:ext cx="1672253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C7415-008E-0E42-9E94-39A79C500479}"/>
              </a:ext>
            </a:extLst>
          </p:cNvPr>
          <p:cNvSpPr txBox="1"/>
          <p:nvPr/>
        </p:nvSpPr>
        <p:spPr>
          <a:xfrm>
            <a:off x="392737" y="3539161"/>
            <a:ext cx="107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 raw 16S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1059B-3E17-F34D-A3AE-6B9BC97337F5}"/>
              </a:ext>
            </a:extLst>
          </p:cNvPr>
          <p:cNvSpPr txBox="1"/>
          <p:nvPr/>
        </p:nvSpPr>
        <p:spPr>
          <a:xfrm>
            <a:off x="1654554" y="3539161"/>
            <a:ext cx="114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prepare reads for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877B5-A4D7-5E4C-AF0E-94B2A07A7970}"/>
              </a:ext>
            </a:extLst>
          </p:cNvPr>
          <p:cNvSpPr txBox="1"/>
          <p:nvPr/>
        </p:nvSpPr>
        <p:spPr>
          <a:xfrm>
            <a:off x="2859839" y="3539161"/>
            <a:ext cx="13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combine paired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F2EBD-9C18-364F-9935-5E4EFAD32434}"/>
              </a:ext>
            </a:extLst>
          </p:cNvPr>
          <p:cNvSpPr txBox="1"/>
          <p:nvPr/>
        </p:nvSpPr>
        <p:spPr>
          <a:xfrm>
            <a:off x="3997611" y="3431438"/>
            <a:ext cx="1182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identify unique AND n&gt;1,</a:t>
            </a:r>
          </a:p>
          <a:p>
            <a:r>
              <a:rPr lang="en-US" sz="1600" dirty="0"/>
              <a:t>sequences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8000E-CCF4-6543-BAFC-4ED5F6ECE802}"/>
              </a:ext>
            </a:extLst>
          </p:cNvPr>
          <p:cNvSpPr txBox="1"/>
          <p:nvPr/>
        </p:nvSpPr>
        <p:spPr>
          <a:xfrm>
            <a:off x="5425552" y="3662271"/>
            <a:ext cx="97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cluster OTUs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AB5AA9-6E66-634F-8D11-F6522D7B6E9C}"/>
              </a:ext>
            </a:extLst>
          </p:cNvPr>
          <p:cNvSpPr/>
          <p:nvPr/>
        </p:nvSpPr>
        <p:spPr>
          <a:xfrm>
            <a:off x="1594830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F88597-FC0B-774B-8741-CCCDB7AF7D72}"/>
              </a:ext>
            </a:extLst>
          </p:cNvPr>
          <p:cNvSpPr/>
          <p:nvPr/>
        </p:nvSpPr>
        <p:spPr>
          <a:xfrm>
            <a:off x="2789758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50EF86-140B-F54F-8239-C476B4735082}"/>
              </a:ext>
            </a:extLst>
          </p:cNvPr>
          <p:cNvSpPr/>
          <p:nvPr/>
        </p:nvSpPr>
        <p:spPr>
          <a:xfrm>
            <a:off x="3984686" y="3416050"/>
            <a:ext cx="1194929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45612F-BF75-CF43-8B44-1D063CE92733}"/>
              </a:ext>
            </a:extLst>
          </p:cNvPr>
          <p:cNvSpPr/>
          <p:nvPr/>
        </p:nvSpPr>
        <p:spPr>
          <a:xfrm>
            <a:off x="5305908" y="3423853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06C02-C7AC-2445-992A-70E0C9A59481}"/>
              </a:ext>
            </a:extLst>
          </p:cNvPr>
          <p:cNvSpPr txBox="1"/>
          <p:nvPr/>
        </p:nvSpPr>
        <p:spPr>
          <a:xfrm>
            <a:off x="6514123" y="4216640"/>
            <a:ext cx="114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assign taxonomy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E81A6D-C167-D143-B595-35E2D648C208}"/>
              </a:ext>
            </a:extLst>
          </p:cNvPr>
          <p:cNvSpPr/>
          <p:nvPr/>
        </p:nvSpPr>
        <p:spPr>
          <a:xfrm>
            <a:off x="6514122" y="3985807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F60F2-94DE-AF42-8204-BDF4B66FE3D5}"/>
              </a:ext>
            </a:extLst>
          </p:cNvPr>
          <p:cNvSpPr txBox="1"/>
          <p:nvPr/>
        </p:nvSpPr>
        <p:spPr>
          <a:xfrm>
            <a:off x="6734459" y="2850169"/>
            <a:ext cx="81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OTU count table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6B7C07-95AB-9C4F-B6D5-9491096EBD34}"/>
              </a:ext>
            </a:extLst>
          </p:cNvPr>
          <p:cNvSpPr/>
          <p:nvPr/>
        </p:nvSpPr>
        <p:spPr>
          <a:xfrm>
            <a:off x="6496715" y="2751140"/>
            <a:ext cx="1084201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1CEE8-652A-4D43-A006-8B70E7458FB3}"/>
              </a:ext>
            </a:extLst>
          </p:cNvPr>
          <p:cNvSpPr txBox="1"/>
          <p:nvPr/>
        </p:nvSpPr>
        <p:spPr>
          <a:xfrm>
            <a:off x="2824798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FLASh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9AAA2-1B4F-BB4A-A4D7-C54F61504C4B}"/>
              </a:ext>
            </a:extLst>
          </p:cNvPr>
          <p:cNvSpPr txBox="1"/>
          <p:nvPr/>
        </p:nvSpPr>
        <p:spPr>
          <a:xfrm>
            <a:off x="4018865" y="300187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F2EEE-6B60-2F43-ACAC-B182F4EE3CBD}"/>
              </a:ext>
            </a:extLst>
          </p:cNvPr>
          <p:cNvSpPr txBox="1"/>
          <p:nvPr/>
        </p:nvSpPr>
        <p:spPr>
          <a:xfrm>
            <a:off x="1640776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linux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8BAA94-BC65-3042-9F3A-98ED173212E4}"/>
              </a:ext>
            </a:extLst>
          </p:cNvPr>
          <p:cNvSpPr txBox="1"/>
          <p:nvPr/>
        </p:nvSpPr>
        <p:spPr>
          <a:xfrm>
            <a:off x="332376" y="2724871"/>
            <a:ext cx="148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Diab</a:t>
            </a: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r>
              <a:rPr lang="en-US" b="1" dirty="0">
                <a:solidFill>
                  <a:schemeClr val="accent1"/>
                </a:solidFill>
              </a:rPr>
              <a:t>immune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057561-36A5-0E45-BF48-8B4B39049FAD}"/>
              </a:ext>
            </a:extLst>
          </p:cNvPr>
          <p:cNvSpPr txBox="1"/>
          <p:nvPr/>
        </p:nvSpPr>
        <p:spPr>
          <a:xfrm>
            <a:off x="6460139" y="233592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081A9-BD4C-9C4D-94EF-FA4795C0F60E}"/>
              </a:ext>
            </a:extLst>
          </p:cNvPr>
          <p:cNvSpPr txBox="1"/>
          <p:nvPr/>
        </p:nvSpPr>
        <p:spPr>
          <a:xfrm>
            <a:off x="6484272" y="5072574"/>
            <a:ext cx="124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rdp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  <a:p>
            <a:r>
              <a:rPr lang="en-US" b="1" dirty="0">
                <a:solidFill>
                  <a:schemeClr val="accent1"/>
                </a:solidFill>
              </a:rPr>
              <a:t>classifier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3F8EB0-B893-BE49-8BAC-4183CD19725F}"/>
              </a:ext>
            </a:extLst>
          </p:cNvPr>
          <p:cNvSpPr txBox="1"/>
          <p:nvPr/>
        </p:nvSpPr>
        <p:spPr>
          <a:xfrm>
            <a:off x="7782553" y="2385600"/>
            <a:ext cx="119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relative abundance table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12B96F-78FC-3D49-9112-4A7D31F019AF}"/>
              </a:ext>
            </a:extLst>
          </p:cNvPr>
          <p:cNvSpPr txBox="1"/>
          <p:nvPr/>
        </p:nvSpPr>
        <p:spPr>
          <a:xfrm>
            <a:off x="7819129" y="3544450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alpha diversity</a:t>
            </a:r>
          </a:p>
          <a:p>
            <a:r>
              <a:rPr lang="en-US" sz="1600" dirty="0"/>
              <a:t>plot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C9F484-A31C-0744-A736-5B963734D991}"/>
              </a:ext>
            </a:extLst>
          </p:cNvPr>
          <p:cNvSpPr txBox="1"/>
          <p:nvPr/>
        </p:nvSpPr>
        <p:spPr>
          <a:xfrm>
            <a:off x="7852983" y="4746784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beta diversity plot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0D9715-F548-CC46-8868-30C7AAB60CBC}"/>
              </a:ext>
            </a:extLst>
          </p:cNvPr>
          <p:cNvSpPr txBox="1"/>
          <p:nvPr/>
        </p:nvSpPr>
        <p:spPr>
          <a:xfrm>
            <a:off x="7711774" y="1495191"/>
            <a:ext cx="131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metaseqR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 err="1">
                <a:solidFill>
                  <a:schemeClr val="accent1"/>
                </a:solidFill>
              </a:rPr>
              <a:t>phyloseq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CA71ED-F41F-EB4B-9E63-14C83A916B40}"/>
              </a:ext>
            </a:extLst>
          </p:cNvPr>
          <p:cNvSpPr txBox="1"/>
          <p:nvPr/>
        </p:nvSpPr>
        <p:spPr>
          <a:xfrm>
            <a:off x="5277652" y="3001870"/>
            <a:ext cx="107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6467E-C50E-184C-9DC2-220D2D9288CC}"/>
              </a:ext>
            </a:extLst>
          </p:cNvPr>
          <p:cNvCxnSpPr>
            <a:cxnSpLocks/>
          </p:cNvCxnSpPr>
          <p:nvPr/>
        </p:nvCxnSpPr>
        <p:spPr>
          <a:xfrm>
            <a:off x="877824" y="2220334"/>
            <a:ext cx="0" cy="43005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9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B411482-6377-9A42-BA03-50E5027B6EBA}"/>
              </a:ext>
            </a:extLst>
          </p:cNvPr>
          <p:cNvSpPr/>
          <p:nvPr/>
        </p:nvSpPr>
        <p:spPr>
          <a:xfrm>
            <a:off x="7772637" y="2220334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0FE248-CBF7-8740-8367-EC877EF86715}"/>
              </a:ext>
            </a:extLst>
          </p:cNvPr>
          <p:cNvSpPr/>
          <p:nvPr/>
        </p:nvSpPr>
        <p:spPr>
          <a:xfrm>
            <a:off x="7772637" y="3415760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C37B2E-F4AB-A74F-802B-BDC7E4029662}"/>
              </a:ext>
            </a:extLst>
          </p:cNvPr>
          <p:cNvSpPr/>
          <p:nvPr/>
        </p:nvSpPr>
        <p:spPr>
          <a:xfrm>
            <a:off x="7772637" y="4614086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DE1DB-CCDE-6540-955E-1C806C101704}"/>
              </a:ext>
            </a:extLst>
          </p:cNvPr>
          <p:cNvSpPr/>
          <p:nvPr/>
        </p:nvSpPr>
        <p:spPr>
          <a:xfrm>
            <a:off x="355240" y="3416050"/>
            <a:ext cx="1050347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F7A8ADB-1F04-2247-8D1A-E4E76673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5" y="243699"/>
            <a:ext cx="7885057" cy="703937"/>
          </a:xfrm>
        </p:spPr>
        <p:txBody>
          <a:bodyPr/>
          <a:lstStyle/>
          <a:p>
            <a:r>
              <a:rPr lang="en-US" dirty="0"/>
              <a:t>The exercise: an overview</a:t>
            </a:r>
          </a:p>
        </p:txBody>
      </p:sp>
      <p:sp>
        <p:nvSpPr>
          <p:cNvPr id="4" name="Snip Same Side Corner Rectangle 3">
            <a:extLst>
              <a:ext uri="{FF2B5EF4-FFF2-40B4-BE49-F238E27FC236}">
                <a16:creationId xmlns:a16="http://schemas.microsoft.com/office/drawing/2014/main" id="{A9C71608-52B8-FE41-80B3-BE8CC054CAEE}"/>
              </a:ext>
            </a:extLst>
          </p:cNvPr>
          <p:cNvSpPr/>
          <p:nvPr/>
        </p:nvSpPr>
        <p:spPr>
          <a:xfrm rot="5400000">
            <a:off x="855139" y="863313"/>
            <a:ext cx="875615" cy="1800418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A7C1-CC12-914D-8F4A-10B14D68A3A1}"/>
              </a:ext>
            </a:extLst>
          </p:cNvPr>
          <p:cNvSpPr txBox="1"/>
          <p:nvPr/>
        </p:nvSpPr>
        <p:spPr>
          <a:xfrm>
            <a:off x="447751" y="1454247"/>
            <a:ext cx="1672253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C7415-008E-0E42-9E94-39A79C500479}"/>
              </a:ext>
            </a:extLst>
          </p:cNvPr>
          <p:cNvSpPr txBox="1"/>
          <p:nvPr/>
        </p:nvSpPr>
        <p:spPr>
          <a:xfrm>
            <a:off x="392737" y="3539161"/>
            <a:ext cx="107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 raw 16S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1059B-3E17-F34D-A3AE-6B9BC97337F5}"/>
              </a:ext>
            </a:extLst>
          </p:cNvPr>
          <p:cNvSpPr txBox="1"/>
          <p:nvPr/>
        </p:nvSpPr>
        <p:spPr>
          <a:xfrm>
            <a:off x="1654554" y="3539161"/>
            <a:ext cx="114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prepare reads for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877B5-A4D7-5E4C-AF0E-94B2A07A7970}"/>
              </a:ext>
            </a:extLst>
          </p:cNvPr>
          <p:cNvSpPr txBox="1"/>
          <p:nvPr/>
        </p:nvSpPr>
        <p:spPr>
          <a:xfrm>
            <a:off x="2859839" y="3539161"/>
            <a:ext cx="13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combine paired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F2EBD-9C18-364F-9935-5E4EFAD32434}"/>
              </a:ext>
            </a:extLst>
          </p:cNvPr>
          <p:cNvSpPr txBox="1"/>
          <p:nvPr/>
        </p:nvSpPr>
        <p:spPr>
          <a:xfrm>
            <a:off x="3997611" y="3431438"/>
            <a:ext cx="1182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identify unique AND n&gt;1,</a:t>
            </a:r>
          </a:p>
          <a:p>
            <a:r>
              <a:rPr lang="en-US" sz="1600" dirty="0"/>
              <a:t>sequences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8000E-CCF4-6543-BAFC-4ED5F6ECE802}"/>
              </a:ext>
            </a:extLst>
          </p:cNvPr>
          <p:cNvSpPr txBox="1"/>
          <p:nvPr/>
        </p:nvSpPr>
        <p:spPr>
          <a:xfrm>
            <a:off x="5425552" y="3662271"/>
            <a:ext cx="97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cluster OTUs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AB5AA9-6E66-634F-8D11-F6522D7B6E9C}"/>
              </a:ext>
            </a:extLst>
          </p:cNvPr>
          <p:cNvSpPr/>
          <p:nvPr/>
        </p:nvSpPr>
        <p:spPr>
          <a:xfrm>
            <a:off x="1594830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F88597-FC0B-774B-8741-CCCDB7AF7D72}"/>
              </a:ext>
            </a:extLst>
          </p:cNvPr>
          <p:cNvSpPr/>
          <p:nvPr/>
        </p:nvSpPr>
        <p:spPr>
          <a:xfrm>
            <a:off x="2789758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50EF86-140B-F54F-8239-C476B4735082}"/>
              </a:ext>
            </a:extLst>
          </p:cNvPr>
          <p:cNvSpPr/>
          <p:nvPr/>
        </p:nvSpPr>
        <p:spPr>
          <a:xfrm>
            <a:off x="3984686" y="3416050"/>
            <a:ext cx="1194929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45612F-BF75-CF43-8B44-1D063CE92733}"/>
              </a:ext>
            </a:extLst>
          </p:cNvPr>
          <p:cNvSpPr/>
          <p:nvPr/>
        </p:nvSpPr>
        <p:spPr>
          <a:xfrm>
            <a:off x="5305908" y="3423853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06C02-C7AC-2445-992A-70E0C9A59481}"/>
              </a:ext>
            </a:extLst>
          </p:cNvPr>
          <p:cNvSpPr txBox="1"/>
          <p:nvPr/>
        </p:nvSpPr>
        <p:spPr>
          <a:xfrm>
            <a:off x="6514123" y="4216640"/>
            <a:ext cx="114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assign taxonomy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E81A6D-C167-D143-B595-35E2D648C208}"/>
              </a:ext>
            </a:extLst>
          </p:cNvPr>
          <p:cNvSpPr/>
          <p:nvPr/>
        </p:nvSpPr>
        <p:spPr>
          <a:xfrm>
            <a:off x="6514122" y="3985807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F60F2-94DE-AF42-8204-BDF4B66FE3D5}"/>
              </a:ext>
            </a:extLst>
          </p:cNvPr>
          <p:cNvSpPr txBox="1"/>
          <p:nvPr/>
        </p:nvSpPr>
        <p:spPr>
          <a:xfrm>
            <a:off x="6734459" y="2850169"/>
            <a:ext cx="81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OTU count table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6B7C07-95AB-9C4F-B6D5-9491096EBD34}"/>
              </a:ext>
            </a:extLst>
          </p:cNvPr>
          <p:cNvSpPr/>
          <p:nvPr/>
        </p:nvSpPr>
        <p:spPr>
          <a:xfrm>
            <a:off x="6496715" y="2751140"/>
            <a:ext cx="1084201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1CEE8-652A-4D43-A006-8B70E7458FB3}"/>
              </a:ext>
            </a:extLst>
          </p:cNvPr>
          <p:cNvSpPr txBox="1"/>
          <p:nvPr/>
        </p:nvSpPr>
        <p:spPr>
          <a:xfrm>
            <a:off x="2824798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FLASh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9AAA2-1B4F-BB4A-A4D7-C54F61504C4B}"/>
              </a:ext>
            </a:extLst>
          </p:cNvPr>
          <p:cNvSpPr txBox="1"/>
          <p:nvPr/>
        </p:nvSpPr>
        <p:spPr>
          <a:xfrm>
            <a:off x="4018865" y="300187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F2EEE-6B60-2F43-ACAC-B182F4EE3CBD}"/>
              </a:ext>
            </a:extLst>
          </p:cNvPr>
          <p:cNvSpPr txBox="1"/>
          <p:nvPr/>
        </p:nvSpPr>
        <p:spPr>
          <a:xfrm>
            <a:off x="1640776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linux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8BAA94-BC65-3042-9F3A-98ED173212E4}"/>
              </a:ext>
            </a:extLst>
          </p:cNvPr>
          <p:cNvSpPr txBox="1"/>
          <p:nvPr/>
        </p:nvSpPr>
        <p:spPr>
          <a:xfrm>
            <a:off x="332376" y="2724871"/>
            <a:ext cx="148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Diab</a:t>
            </a: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r>
              <a:rPr lang="en-US" b="1" dirty="0">
                <a:solidFill>
                  <a:schemeClr val="accent1"/>
                </a:solidFill>
              </a:rPr>
              <a:t>immune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057561-36A5-0E45-BF48-8B4B39049FAD}"/>
              </a:ext>
            </a:extLst>
          </p:cNvPr>
          <p:cNvSpPr txBox="1"/>
          <p:nvPr/>
        </p:nvSpPr>
        <p:spPr>
          <a:xfrm>
            <a:off x="6460139" y="233592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081A9-BD4C-9C4D-94EF-FA4795C0F60E}"/>
              </a:ext>
            </a:extLst>
          </p:cNvPr>
          <p:cNvSpPr txBox="1"/>
          <p:nvPr/>
        </p:nvSpPr>
        <p:spPr>
          <a:xfrm>
            <a:off x="6484272" y="5072574"/>
            <a:ext cx="124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rdp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  <a:p>
            <a:r>
              <a:rPr lang="en-US" b="1" dirty="0">
                <a:solidFill>
                  <a:schemeClr val="accent1"/>
                </a:solidFill>
              </a:rPr>
              <a:t>classifier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3F8EB0-B893-BE49-8BAC-4183CD19725F}"/>
              </a:ext>
            </a:extLst>
          </p:cNvPr>
          <p:cNvSpPr txBox="1"/>
          <p:nvPr/>
        </p:nvSpPr>
        <p:spPr>
          <a:xfrm>
            <a:off x="7782553" y="2385600"/>
            <a:ext cx="119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relative abundance table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12B96F-78FC-3D49-9112-4A7D31F019AF}"/>
              </a:ext>
            </a:extLst>
          </p:cNvPr>
          <p:cNvSpPr txBox="1"/>
          <p:nvPr/>
        </p:nvSpPr>
        <p:spPr>
          <a:xfrm>
            <a:off x="7819129" y="3544450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alpha diversity</a:t>
            </a:r>
          </a:p>
          <a:p>
            <a:r>
              <a:rPr lang="en-US" sz="1600" dirty="0"/>
              <a:t>plot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C9F484-A31C-0744-A736-5B963734D991}"/>
              </a:ext>
            </a:extLst>
          </p:cNvPr>
          <p:cNvSpPr txBox="1"/>
          <p:nvPr/>
        </p:nvSpPr>
        <p:spPr>
          <a:xfrm>
            <a:off x="7852983" y="4746784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beta diversity plot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0D9715-F548-CC46-8868-30C7AAB60CBC}"/>
              </a:ext>
            </a:extLst>
          </p:cNvPr>
          <p:cNvSpPr txBox="1"/>
          <p:nvPr/>
        </p:nvSpPr>
        <p:spPr>
          <a:xfrm>
            <a:off x="7711774" y="1495191"/>
            <a:ext cx="131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metaseqR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 err="1">
                <a:solidFill>
                  <a:schemeClr val="accent1"/>
                </a:solidFill>
              </a:rPr>
              <a:t>phyloseq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CA71ED-F41F-EB4B-9E63-14C83A916B40}"/>
              </a:ext>
            </a:extLst>
          </p:cNvPr>
          <p:cNvSpPr txBox="1"/>
          <p:nvPr/>
        </p:nvSpPr>
        <p:spPr>
          <a:xfrm>
            <a:off x="5277652" y="3001870"/>
            <a:ext cx="107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6467E-C50E-184C-9DC2-220D2D9288CC}"/>
              </a:ext>
            </a:extLst>
          </p:cNvPr>
          <p:cNvCxnSpPr>
            <a:cxnSpLocks/>
          </p:cNvCxnSpPr>
          <p:nvPr/>
        </p:nvCxnSpPr>
        <p:spPr>
          <a:xfrm>
            <a:off x="877824" y="2220334"/>
            <a:ext cx="0" cy="43005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1A83D25-0145-4B44-9570-C23EF4B0BA7B}"/>
              </a:ext>
            </a:extLst>
          </p:cNvPr>
          <p:cNvSpPr txBox="1"/>
          <p:nvPr/>
        </p:nvSpPr>
        <p:spPr>
          <a:xfrm>
            <a:off x="341937" y="4616749"/>
            <a:ext cx="2073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choose files</a:t>
            </a:r>
          </a:p>
          <a:p>
            <a:r>
              <a:rPr lang="en-US" dirty="0"/>
              <a:t>• download files</a:t>
            </a:r>
          </a:p>
          <a:p>
            <a:r>
              <a:rPr lang="en-US" dirty="0"/>
              <a:t>• </a:t>
            </a:r>
            <a:r>
              <a:rPr lang="en-US" dirty="0" err="1"/>
              <a:t>uncompress</a:t>
            </a:r>
            <a:r>
              <a:rPr lang="en-US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20908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3AB5AA9-6E66-634F-8D11-F6522D7B6E9C}"/>
              </a:ext>
            </a:extLst>
          </p:cNvPr>
          <p:cNvSpPr/>
          <p:nvPr/>
        </p:nvSpPr>
        <p:spPr>
          <a:xfrm>
            <a:off x="1594830" y="3416050"/>
            <a:ext cx="1050347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411482-6377-9A42-BA03-50E5027B6EBA}"/>
              </a:ext>
            </a:extLst>
          </p:cNvPr>
          <p:cNvSpPr/>
          <p:nvPr/>
        </p:nvSpPr>
        <p:spPr>
          <a:xfrm>
            <a:off x="7772637" y="2220334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0FE248-CBF7-8740-8367-EC877EF86715}"/>
              </a:ext>
            </a:extLst>
          </p:cNvPr>
          <p:cNvSpPr/>
          <p:nvPr/>
        </p:nvSpPr>
        <p:spPr>
          <a:xfrm>
            <a:off x="7772637" y="3415760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C37B2E-F4AB-A74F-802B-BDC7E4029662}"/>
              </a:ext>
            </a:extLst>
          </p:cNvPr>
          <p:cNvSpPr/>
          <p:nvPr/>
        </p:nvSpPr>
        <p:spPr>
          <a:xfrm>
            <a:off x="7772637" y="4614086"/>
            <a:ext cx="118491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DE1DB-CCDE-6540-955E-1C806C101704}"/>
              </a:ext>
            </a:extLst>
          </p:cNvPr>
          <p:cNvSpPr/>
          <p:nvPr/>
        </p:nvSpPr>
        <p:spPr>
          <a:xfrm>
            <a:off x="355240" y="3416050"/>
            <a:ext cx="1050347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F7A8ADB-1F04-2247-8D1A-E4E76673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5" y="243699"/>
            <a:ext cx="7885057" cy="703937"/>
          </a:xfrm>
        </p:spPr>
        <p:txBody>
          <a:bodyPr/>
          <a:lstStyle/>
          <a:p>
            <a:r>
              <a:rPr lang="en-US" dirty="0"/>
              <a:t>The exercise: an overview</a:t>
            </a:r>
          </a:p>
        </p:txBody>
      </p:sp>
      <p:sp>
        <p:nvSpPr>
          <p:cNvPr id="4" name="Snip Same Side Corner Rectangle 3">
            <a:extLst>
              <a:ext uri="{FF2B5EF4-FFF2-40B4-BE49-F238E27FC236}">
                <a16:creationId xmlns:a16="http://schemas.microsoft.com/office/drawing/2014/main" id="{A9C71608-52B8-FE41-80B3-BE8CC054CAEE}"/>
              </a:ext>
            </a:extLst>
          </p:cNvPr>
          <p:cNvSpPr/>
          <p:nvPr/>
        </p:nvSpPr>
        <p:spPr>
          <a:xfrm rot="5400000">
            <a:off x="855139" y="863313"/>
            <a:ext cx="875615" cy="1800418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A7C1-CC12-914D-8F4A-10B14D68A3A1}"/>
              </a:ext>
            </a:extLst>
          </p:cNvPr>
          <p:cNvSpPr txBox="1"/>
          <p:nvPr/>
        </p:nvSpPr>
        <p:spPr>
          <a:xfrm>
            <a:off x="447751" y="1454247"/>
            <a:ext cx="1672253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C7415-008E-0E42-9E94-39A79C500479}"/>
              </a:ext>
            </a:extLst>
          </p:cNvPr>
          <p:cNvSpPr txBox="1"/>
          <p:nvPr/>
        </p:nvSpPr>
        <p:spPr>
          <a:xfrm>
            <a:off x="392737" y="3539161"/>
            <a:ext cx="107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 raw 16S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1059B-3E17-F34D-A3AE-6B9BC97337F5}"/>
              </a:ext>
            </a:extLst>
          </p:cNvPr>
          <p:cNvSpPr txBox="1"/>
          <p:nvPr/>
        </p:nvSpPr>
        <p:spPr>
          <a:xfrm>
            <a:off x="1654554" y="3539161"/>
            <a:ext cx="114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prepare reads for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877B5-A4D7-5E4C-AF0E-94B2A07A7970}"/>
              </a:ext>
            </a:extLst>
          </p:cNvPr>
          <p:cNvSpPr txBox="1"/>
          <p:nvPr/>
        </p:nvSpPr>
        <p:spPr>
          <a:xfrm>
            <a:off x="2859839" y="3539161"/>
            <a:ext cx="13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combine paired reads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F2EBD-9C18-364F-9935-5E4EFAD32434}"/>
              </a:ext>
            </a:extLst>
          </p:cNvPr>
          <p:cNvSpPr txBox="1"/>
          <p:nvPr/>
        </p:nvSpPr>
        <p:spPr>
          <a:xfrm>
            <a:off x="3997611" y="3431438"/>
            <a:ext cx="1182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identify unique AND n&gt;1,</a:t>
            </a:r>
          </a:p>
          <a:p>
            <a:r>
              <a:rPr lang="en-US" sz="1600" dirty="0"/>
              <a:t>sequences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8000E-CCF4-6543-BAFC-4ED5F6ECE802}"/>
              </a:ext>
            </a:extLst>
          </p:cNvPr>
          <p:cNvSpPr txBox="1"/>
          <p:nvPr/>
        </p:nvSpPr>
        <p:spPr>
          <a:xfrm>
            <a:off x="5425552" y="3662271"/>
            <a:ext cx="97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cluster OTUs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F88597-FC0B-774B-8741-CCCDB7AF7D72}"/>
              </a:ext>
            </a:extLst>
          </p:cNvPr>
          <p:cNvSpPr/>
          <p:nvPr/>
        </p:nvSpPr>
        <p:spPr>
          <a:xfrm>
            <a:off x="2789758" y="3416050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50EF86-140B-F54F-8239-C476B4735082}"/>
              </a:ext>
            </a:extLst>
          </p:cNvPr>
          <p:cNvSpPr/>
          <p:nvPr/>
        </p:nvSpPr>
        <p:spPr>
          <a:xfrm>
            <a:off x="3984686" y="3416050"/>
            <a:ext cx="1194929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45612F-BF75-CF43-8B44-1D063CE92733}"/>
              </a:ext>
            </a:extLst>
          </p:cNvPr>
          <p:cNvSpPr/>
          <p:nvPr/>
        </p:nvSpPr>
        <p:spPr>
          <a:xfrm>
            <a:off x="5305908" y="3423853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06C02-C7AC-2445-992A-70E0C9A59481}"/>
              </a:ext>
            </a:extLst>
          </p:cNvPr>
          <p:cNvSpPr txBox="1"/>
          <p:nvPr/>
        </p:nvSpPr>
        <p:spPr>
          <a:xfrm>
            <a:off x="6514123" y="4216640"/>
            <a:ext cx="114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assign taxonomy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E81A6D-C167-D143-B595-35E2D648C208}"/>
              </a:ext>
            </a:extLst>
          </p:cNvPr>
          <p:cNvSpPr/>
          <p:nvPr/>
        </p:nvSpPr>
        <p:spPr>
          <a:xfrm>
            <a:off x="6514122" y="3985807"/>
            <a:ext cx="105034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F60F2-94DE-AF42-8204-BDF4B66FE3D5}"/>
              </a:ext>
            </a:extLst>
          </p:cNvPr>
          <p:cNvSpPr txBox="1"/>
          <p:nvPr/>
        </p:nvSpPr>
        <p:spPr>
          <a:xfrm>
            <a:off x="6734459" y="2850169"/>
            <a:ext cx="81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OTU count table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6B7C07-95AB-9C4F-B6D5-9491096EBD34}"/>
              </a:ext>
            </a:extLst>
          </p:cNvPr>
          <p:cNvSpPr/>
          <p:nvPr/>
        </p:nvSpPr>
        <p:spPr>
          <a:xfrm>
            <a:off x="6496715" y="2751140"/>
            <a:ext cx="1084201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1CEE8-652A-4D43-A006-8B70E7458FB3}"/>
              </a:ext>
            </a:extLst>
          </p:cNvPr>
          <p:cNvSpPr txBox="1"/>
          <p:nvPr/>
        </p:nvSpPr>
        <p:spPr>
          <a:xfrm>
            <a:off x="2824798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FLASh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9AAA2-1B4F-BB4A-A4D7-C54F61504C4B}"/>
              </a:ext>
            </a:extLst>
          </p:cNvPr>
          <p:cNvSpPr txBox="1"/>
          <p:nvPr/>
        </p:nvSpPr>
        <p:spPr>
          <a:xfrm>
            <a:off x="4018865" y="300187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F2EEE-6B60-2F43-ACAC-B182F4EE3CBD}"/>
              </a:ext>
            </a:extLst>
          </p:cNvPr>
          <p:cNvSpPr txBox="1"/>
          <p:nvPr/>
        </p:nvSpPr>
        <p:spPr>
          <a:xfrm>
            <a:off x="1640776" y="3001870"/>
            <a:ext cx="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linux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8BAA94-BC65-3042-9F3A-98ED173212E4}"/>
              </a:ext>
            </a:extLst>
          </p:cNvPr>
          <p:cNvSpPr txBox="1"/>
          <p:nvPr/>
        </p:nvSpPr>
        <p:spPr>
          <a:xfrm>
            <a:off x="332376" y="2724871"/>
            <a:ext cx="148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Diab</a:t>
            </a: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r>
              <a:rPr lang="en-US" b="1" dirty="0">
                <a:solidFill>
                  <a:schemeClr val="accent1"/>
                </a:solidFill>
              </a:rPr>
              <a:t>immune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057561-36A5-0E45-BF48-8B4B39049FAD}"/>
              </a:ext>
            </a:extLst>
          </p:cNvPr>
          <p:cNvSpPr txBox="1"/>
          <p:nvPr/>
        </p:nvSpPr>
        <p:spPr>
          <a:xfrm>
            <a:off x="6460139" y="2335920"/>
            <a:ext cx="11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081A9-BD4C-9C4D-94EF-FA4795C0F60E}"/>
              </a:ext>
            </a:extLst>
          </p:cNvPr>
          <p:cNvSpPr txBox="1"/>
          <p:nvPr/>
        </p:nvSpPr>
        <p:spPr>
          <a:xfrm>
            <a:off x="6484272" y="5072574"/>
            <a:ext cx="124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rdp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  <a:p>
            <a:r>
              <a:rPr lang="en-US" b="1" dirty="0">
                <a:solidFill>
                  <a:schemeClr val="accent1"/>
                </a:solidFill>
              </a:rPr>
              <a:t>classifier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3F8EB0-B893-BE49-8BAC-4183CD19725F}"/>
              </a:ext>
            </a:extLst>
          </p:cNvPr>
          <p:cNvSpPr txBox="1"/>
          <p:nvPr/>
        </p:nvSpPr>
        <p:spPr>
          <a:xfrm>
            <a:off x="7782553" y="2385600"/>
            <a:ext cx="119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relative abundance table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12B96F-78FC-3D49-9112-4A7D31F019AF}"/>
              </a:ext>
            </a:extLst>
          </p:cNvPr>
          <p:cNvSpPr txBox="1"/>
          <p:nvPr/>
        </p:nvSpPr>
        <p:spPr>
          <a:xfrm>
            <a:off x="7819129" y="3544450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alpha diversity</a:t>
            </a:r>
          </a:p>
          <a:p>
            <a:r>
              <a:rPr lang="en-US" sz="1600" dirty="0"/>
              <a:t>plot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C9F484-A31C-0744-A736-5B963734D991}"/>
              </a:ext>
            </a:extLst>
          </p:cNvPr>
          <p:cNvSpPr txBox="1"/>
          <p:nvPr/>
        </p:nvSpPr>
        <p:spPr>
          <a:xfrm>
            <a:off x="7852983" y="4746784"/>
            <a:ext cx="97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beta diversity plot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0D9715-F548-CC46-8868-30C7AAB60CBC}"/>
              </a:ext>
            </a:extLst>
          </p:cNvPr>
          <p:cNvSpPr txBox="1"/>
          <p:nvPr/>
        </p:nvSpPr>
        <p:spPr>
          <a:xfrm>
            <a:off x="7711774" y="1495191"/>
            <a:ext cx="131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metaseqR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 err="1">
                <a:solidFill>
                  <a:schemeClr val="accent1"/>
                </a:solidFill>
              </a:rPr>
              <a:t>phyloseq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CA71ED-F41F-EB4B-9E63-14C83A916B40}"/>
              </a:ext>
            </a:extLst>
          </p:cNvPr>
          <p:cNvSpPr txBox="1"/>
          <p:nvPr/>
        </p:nvSpPr>
        <p:spPr>
          <a:xfrm>
            <a:off x="5277652" y="3001870"/>
            <a:ext cx="107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usearch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76467E-C50E-184C-9DC2-220D2D9288CC}"/>
              </a:ext>
            </a:extLst>
          </p:cNvPr>
          <p:cNvCxnSpPr>
            <a:cxnSpLocks/>
          </p:cNvCxnSpPr>
          <p:nvPr/>
        </p:nvCxnSpPr>
        <p:spPr>
          <a:xfrm>
            <a:off x="877824" y="2220334"/>
            <a:ext cx="0" cy="43005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1A83D25-0145-4B44-9570-C23EF4B0BA7B}"/>
              </a:ext>
            </a:extLst>
          </p:cNvPr>
          <p:cNvSpPr txBox="1"/>
          <p:nvPr/>
        </p:nvSpPr>
        <p:spPr>
          <a:xfrm>
            <a:off x="1536050" y="4568992"/>
            <a:ext cx="2893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rename files case/control</a:t>
            </a:r>
          </a:p>
          <a:p>
            <a:r>
              <a:rPr lang="en-US" dirty="0"/>
              <a:t>• create symbolic links</a:t>
            </a:r>
          </a:p>
          <a:p>
            <a:r>
              <a:rPr lang="en-US" dirty="0"/>
              <a:t>• take a peak at the data</a:t>
            </a:r>
          </a:p>
        </p:txBody>
      </p:sp>
    </p:spTree>
    <p:extLst>
      <p:ext uri="{BB962C8B-B14F-4D97-AF65-F5344CB8AC3E}">
        <p14:creationId xmlns:p14="http://schemas.microsoft.com/office/powerpoint/2010/main" val="177783987"/>
      </p:ext>
    </p:extLst>
  </p:cSld>
  <p:clrMapOvr>
    <a:masterClrMapping/>
  </p:clrMapOvr>
</p:sld>
</file>

<file path=ppt/theme/theme1.xml><?xml version="1.0" encoding="utf-8"?>
<a:theme xmlns:a="http://schemas.openxmlformats.org/drawingml/2006/main" name="Dark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rk Blue - Simpl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ight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ark Green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ark Grey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Ros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Dark Grey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Dark Blue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209610e-df6f-447e-99d3-d6b53c1764b5">RE3PAVPHPHDH-36-50</_dlc_DocId>
    <_dlc_DocIdUrl xmlns="2209610e-df6f-447e-99d3-d6b53c1764b5">
      <Url>https://myjax-p.jax.org/Communications/branding/_layouts/15/DocIdRedir.aspx?ID=RE3PAVPHPHDH-36-50</Url>
      <Description>RE3PAVPHPHDH-36-50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7724A787E584E8DA99739C3056F59" ma:contentTypeVersion="0" ma:contentTypeDescription="Create a new document." ma:contentTypeScope="" ma:versionID="aadfabe7bd00eae052e70035c3efe49d">
  <xsd:schema xmlns:xsd="http://www.w3.org/2001/XMLSchema" xmlns:xs="http://www.w3.org/2001/XMLSchema" xmlns:p="http://schemas.microsoft.com/office/2006/metadata/properties" xmlns:ns2="2209610e-df6f-447e-99d3-d6b53c1764b5" targetNamespace="http://schemas.microsoft.com/office/2006/metadata/properties" ma:root="true" ma:fieldsID="6507ef799be153e5a11b5b4720479aed" ns2:_="">
    <xsd:import namespace="2209610e-df6f-447e-99d3-d6b53c1764b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09610e-df6f-447e-99d3-d6b53c1764b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D3250F-B65D-4CCD-8891-C03B97B6EF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3F49B1-098B-4C42-A5F6-EEB95968348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1422FE4-141B-4A57-8491-2399461B8D11}">
  <ds:schemaRefs>
    <ds:schemaRef ds:uri="http://schemas.microsoft.com/office/2006/metadata/properties"/>
    <ds:schemaRef ds:uri="http://schemas.microsoft.com/office/infopath/2007/PartnerControls"/>
    <ds:schemaRef ds:uri="2209610e-df6f-447e-99d3-d6b53c1764b5"/>
  </ds:schemaRefs>
</ds:datastoreItem>
</file>

<file path=customXml/itemProps4.xml><?xml version="1.0" encoding="utf-8"?>
<ds:datastoreItem xmlns:ds="http://schemas.openxmlformats.org/officeDocument/2006/customXml" ds:itemID="{6D623471-470F-435B-93FB-B02D1810F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09610e-df6f-447e-99d3-d6b53c1764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18811</TotalTime>
  <Words>964</Words>
  <Application>Microsoft Macintosh PowerPoint</Application>
  <PresentationFormat>On-screen Show (4:3)</PresentationFormat>
  <Paragraphs>330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Courier New</vt:lpstr>
      <vt:lpstr>Wingdings</vt:lpstr>
      <vt:lpstr>Dark Blue Master</vt:lpstr>
      <vt:lpstr>Dark Blue - Simple</vt:lpstr>
      <vt:lpstr>Light Blue Master</vt:lpstr>
      <vt:lpstr>Dark Green Master</vt:lpstr>
      <vt:lpstr>Dark Grey Master</vt:lpstr>
      <vt:lpstr>Rose Master</vt:lpstr>
      <vt:lpstr>Dark Grey Solid Master</vt:lpstr>
      <vt:lpstr>Dark Blue Solid Master</vt:lpstr>
      <vt:lpstr>PowerPoint Presentation</vt:lpstr>
      <vt:lpstr>A workflow for 16S analysis</vt:lpstr>
      <vt:lpstr>A microbiome module by design</vt:lpstr>
      <vt:lpstr>A microbiome module by design</vt:lpstr>
      <vt:lpstr>The exercise: an overview</vt:lpstr>
      <vt:lpstr>The exercise: an overview</vt:lpstr>
      <vt:lpstr>The exercise: an overview</vt:lpstr>
      <vt:lpstr>The exercise: an overview</vt:lpstr>
      <vt:lpstr>The exercise: an overview</vt:lpstr>
      <vt:lpstr>The exercise: an overview</vt:lpstr>
      <vt:lpstr>The exercise: an overview</vt:lpstr>
      <vt:lpstr>The exercise: an overview</vt:lpstr>
      <vt:lpstr>The exercise: an overview</vt:lpstr>
      <vt:lpstr>The exercise: an overview</vt:lpstr>
      <vt:lpstr>Revisiting our goals</vt:lpstr>
      <vt:lpstr>Revisiting our goals</vt:lpstr>
    </vt:vector>
  </TitlesOfParts>
  <Manager/>
  <Company>Sametz Blackstone Associates</Company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Aaron Powers</dc:creator>
  <cp:keywords/>
  <dc:description/>
  <cp:lastModifiedBy>Microsoft Office User</cp:lastModifiedBy>
  <cp:revision>599</cp:revision>
  <dcterms:created xsi:type="dcterms:W3CDTF">2013-06-03T21:39:57Z</dcterms:created>
  <dcterms:modified xsi:type="dcterms:W3CDTF">2018-05-23T05:13:01Z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0x010100E557724A787E584E8DA99739C3056F59</vt:lpwstr>
  </property>
  <property fmtid="{D5CDD505-2E9C-101B-9397-08002B2CF9AE}" pid="3" name="_dlc_DocIdItemGuid">
    <vt:lpwstr>3412288a-8d40-4e52-b17d-e6b0c9c1582f</vt:lpwstr>
  </property>
</Properties>
</file>